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6" Type="http://schemas.openxmlformats.org/officeDocument/2006/relationships/slide" Target="slides/slide11.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 name="Shape 84"/>
        <p:cNvGrpSpPr/>
        <p:nvPr/>
      </p:nvGrpSpPr>
      <p:grpSpPr>
        <a:xfrm>
          <a:off x="0" y="0"/>
          <a:ext cx="0" cy="0"/>
          <a:chOff x="0" y="0"/>
          <a:chExt cx="0" cy="0"/>
        </a:xfrm>
      </p:grpSpPr>
      <p:sp>
        <p:nvSpPr>
          <p:cNvPr id="85" name="Google Shape;85;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6" name="Google Shape;86;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sz="1200">
                <a:solidFill>
                  <a:schemeClr val="dk1"/>
                </a:solidFill>
              </a:rPr>
              <a:t>Presentation of the Award (“Token of Appreciation”) to Client.  Thank client for the project, the opportunity, and all their efforts.  Invite your client to speak.</a:t>
            </a:r>
            <a:endParaRPr sz="1200">
              <a:solidFill>
                <a:schemeClr val="dk1"/>
              </a:solidFill>
            </a:endParaRPr>
          </a:p>
          <a:p>
            <a:pPr indent="0" lvl="0" marL="0" marR="0" rtl="0" algn="l">
              <a:lnSpc>
                <a:spcPct val="100000"/>
              </a:lnSpc>
              <a:spcBef>
                <a:spcPts val="0"/>
              </a:spcBef>
              <a:spcAft>
                <a:spcPts val="0"/>
              </a:spcAft>
              <a:buClr>
                <a:schemeClr val="dk1"/>
              </a:buClr>
              <a:buSzPts val="1200"/>
              <a:buFont typeface="Calibri"/>
              <a:buNone/>
            </a:pPr>
            <a:r>
              <a:rPr lang="en-US"/>
              <a:t>Both</a:t>
            </a:r>
            <a:endParaRPr/>
          </a:p>
        </p:txBody>
      </p:sp>
      <p:sp>
        <p:nvSpPr>
          <p:cNvPr id="87" name="Google Shape;87;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3" name="Shape 173"/>
        <p:cNvGrpSpPr/>
        <p:nvPr/>
      </p:nvGrpSpPr>
      <p:grpSpPr>
        <a:xfrm>
          <a:off x="0" y="0"/>
          <a:ext cx="0" cy="0"/>
          <a:chOff x="0" y="0"/>
          <a:chExt cx="0" cy="0"/>
        </a:xfrm>
      </p:grpSpPr>
      <p:sp>
        <p:nvSpPr>
          <p:cNvPr id="174" name="Google Shape;174;g581bc2bcf0_0_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5" name="Google Shape;175;g581bc2bcf0_0_2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15000"/>
              </a:lnSpc>
              <a:spcBef>
                <a:spcPts val="0"/>
              </a:spcBef>
              <a:spcAft>
                <a:spcPts val="0"/>
              </a:spcAft>
              <a:buClr>
                <a:schemeClr val="dk1"/>
              </a:buClr>
              <a:buSzPts val="1100"/>
              <a:buFont typeface="Calibri"/>
              <a:buNone/>
            </a:pPr>
            <a:r>
              <a:rPr lang="en-US" sz="1200">
                <a:solidFill>
                  <a:schemeClr val="dk1"/>
                </a:solidFill>
              </a:rPr>
              <a:t>Examine the value of the solution created for the client.  Give some of the highlights of the project including project results and the substantial learning opportunities your team was provided by the client. </a:t>
            </a:r>
            <a:endParaRPr/>
          </a:p>
          <a:p>
            <a:pPr indent="0" lvl="0" marL="0" rtl="0" algn="l">
              <a:lnSpc>
                <a:spcPct val="115000"/>
              </a:lnSpc>
              <a:spcBef>
                <a:spcPts val="0"/>
              </a:spcBef>
              <a:spcAft>
                <a:spcPts val="0"/>
              </a:spcAft>
              <a:buNone/>
            </a:pPr>
            <a:r>
              <a:rPr lang="en-US"/>
              <a:t>Anthony</a:t>
            </a:r>
            <a:endParaRPr>
              <a:solidFill>
                <a:schemeClr val="dk1"/>
              </a:solidFill>
            </a:endParaRPr>
          </a:p>
        </p:txBody>
      </p:sp>
      <p:sp>
        <p:nvSpPr>
          <p:cNvPr id="176" name="Google Shape;176;g581bc2bcf0_0_2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2" name="Shape 182"/>
        <p:cNvGrpSpPr/>
        <p:nvPr/>
      </p:nvGrpSpPr>
      <p:grpSpPr>
        <a:xfrm>
          <a:off x="0" y="0"/>
          <a:ext cx="0" cy="0"/>
          <a:chOff x="0" y="0"/>
          <a:chExt cx="0" cy="0"/>
        </a:xfrm>
      </p:grpSpPr>
      <p:sp>
        <p:nvSpPr>
          <p:cNvPr id="183" name="Google Shape;183;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4" name="Google Shape;184;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sz="1200">
                <a:solidFill>
                  <a:schemeClr val="dk1"/>
                </a:solidFill>
              </a:rPr>
              <a:t>Presentation of the Award (“Token of Appreciation”) to Client.  Thank client for the project, the opportunity, and all their efforts.  Invite your client to speak.</a:t>
            </a:r>
            <a:endParaRPr sz="1200">
              <a:solidFill>
                <a:schemeClr val="dk1"/>
              </a:solidFill>
            </a:endParaRPr>
          </a:p>
          <a:p>
            <a:pPr indent="0" lvl="0" marL="0" marR="0" rtl="0" algn="l">
              <a:lnSpc>
                <a:spcPct val="100000"/>
              </a:lnSpc>
              <a:spcBef>
                <a:spcPts val="0"/>
              </a:spcBef>
              <a:spcAft>
                <a:spcPts val="0"/>
              </a:spcAft>
              <a:buClr>
                <a:schemeClr val="dk1"/>
              </a:buClr>
              <a:buSzPts val="1200"/>
              <a:buFont typeface="Calibri"/>
              <a:buNone/>
            </a:pPr>
            <a:r>
              <a:rPr lang="en-US"/>
              <a:t>Both?</a:t>
            </a:r>
            <a:endParaRPr/>
          </a:p>
        </p:txBody>
      </p:sp>
      <p:sp>
        <p:nvSpPr>
          <p:cNvPr id="185" name="Google Shape;185;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 name="Shape 92"/>
        <p:cNvGrpSpPr/>
        <p:nvPr/>
      </p:nvGrpSpPr>
      <p:grpSpPr>
        <a:xfrm>
          <a:off x="0" y="0"/>
          <a:ext cx="0" cy="0"/>
          <a:chOff x="0" y="0"/>
          <a:chExt cx="0" cy="0"/>
        </a:xfrm>
      </p:grpSpPr>
      <p:sp>
        <p:nvSpPr>
          <p:cNvPr id="93" name="Google Shape;93;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4" name="Google Shape;94;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en-US">
                <a:solidFill>
                  <a:schemeClr val="dk1"/>
                </a:solidFill>
              </a:rPr>
              <a:t>Give a synopsis of the company at a high level.   Introduce the problem your project solved at a high level.</a:t>
            </a:r>
            <a:endParaRPr>
              <a:solidFill>
                <a:schemeClr val="dk1"/>
              </a:solidFill>
            </a:endParaRPr>
          </a:p>
          <a:p>
            <a:pPr indent="0" lvl="0" marL="0" rtl="0" algn="l">
              <a:lnSpc>
                <a:spcPct val="115000"/>
              </a:lnSpc>
              <a:spcBef>
                <a:spcPts val="0"/>
              </a:spcBef>
              <a:spcAft>
                <a:spcPts val="0"/>
              </a:spcAft>
              <a:buNone/>
            </a:pPr>
            <a:r>
              <a:rPr lang="en-US"/>
              <a:t>Anthony</a:t>
            </a:r>
            <a:endParaRPr/>
          </a:p>
        </p:txBody>
      </p:sp>
      <p:sp>
        <p:nvSpPr>
          <p:cNvPr id="95" name="Google Shape;95;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 name="Shape 100"/>
        <p:cNvGrpSpPr/>
        <p:nvPr/>
      </p:nvGrpSpPr>
      <p:grpSpPr>
        <a:xfrm>
          <a:off x="0" y="0"/>
          <a:ext cx="0" cy="0"/>
          <a:chOff x="0" y="0"/>
          <a:chExt cx="0" cy="0"/>
        </a:xfrm>
      </p:grpSpPr>
      <p:sp>
        <p:nvSpPr>
          <p:cNvPr id="101" name="Google Shape;101;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2" name="Google Shape;102;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en-US">
                <a:solidFill>
                  <a:schemeClr val="dk1"/>
                </a:solidFill>
              </a:rPr>
              <a:t>Talk about the client and all the stakeholders involved in the project, including the product owner but also the other stakeholders that contributed to your project from the client side.</a:t>
            </a:r>
            <a:endParaRPr>
              <a:solidFill>
                <a:schemeClr val="dk1"/>
              </a:solidFill>
            </a:endParaRPr>
          </a:p>
          <a:p>
            <a:pPr indent="0" lvl="0" marL="0" rtl="0" algn="l">
              <a:lnSpc>
                <a:spcPct val="115000"/>
              </a:lnSpc>
              <a:spcBef>
                <a:spcPts val="0"/>
              </a:spcBef>
              <a:spcAft>
                <a:spcPts val="0"/>
              </a:spcAft>
              <a:buNone/>
            </a:pPr>
            <a:r>
              <a:rPr lang="en-US"/>
              <a:t>Jared</a:t>
            </a:r>
            <a:endParaRPr/>
          </a:p>
        </p:txBody>
      </p:sp>
      <p:sp>
        <p:nvSpPr>
          <p:cNvPr id="103" name="Google Shape;103;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 name="Shape 111"/>
        <p:cNvGrpSpPr/>
        <p:nvPr/>
      </p:nvGrpSpPr>
      <p:grpSpPr>
        <a:xfrm>
          <a:off x="0" y="0"/>
          <a:ext cx="0" cy="0"/>
          <a:chOff x="0" y="0"/>
          <a:chExt cx="0" cy="0"/>
        </a:xfrm>
      </p:grpSpPr>
      <p:sp>
        <p:nvSpPr>
          <p:cNvPr id="112" name="Google Shape;112;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3" name="Google Shape;113;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en-US">
                <a:solidFill>
                  <a:schemeClr val="dk1"/>
                </a:solidFill>
              </a:rPr>
              <a:t>Explain your team organization.  List your team members, with their squad roles (i.e. product owner from the client side, squad lead, product manager, development manager, developers, coach, tribe lead, project manager, etc.) </a:t>
            </a:r>
            <a:endParaRPr>
              <a:solidFill>
                <a:schemeClr val="dk1"/>
              </a:solidFill>
            </a:endParaRPr>
          </a:p>
          <a:p>
            <a:pPr indent="0" lvl="0" marL="0" rtl="0" algn="l">
              <a:lnSpc>
                <a:spcPct val="115000"/>
              </a:lnSpc>
              <a:spcBef>
                <a:spcPts val="0"/>
              </a:spcBef>
              <a:spcAft>
                <a:spcPts val="0"/>
              </a:spcAft>
              <a:buNone/>
            </a:pPr>
            <a:r>
              <a:rPr lang="en-US"/>
              <a:t>Anthony</a:t>
            </a:r>
            <a:endParaRPr/>
          </a:p>
        </p:txBody>
      </p:sp>
      <p:sp>
        <p:nvSpPr>
          <p:cNvPr id="114" name="Google Shape;114;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8" name="Shape 128"/>
        <p:cNvGrpSpPr/>
        <p:nvPr/>
      </p:nvGrpSpPr>
      <p:grpSpPr>
        <a:xfrm>
          <a:off x="0" y="0"/>
          <a:ext cx="0" cy="0"/>
          <a:chOff x="0" y="0"/>
          <a:chExt cx="0" cy="0"/>
        </a:xfrm>
      </p:grpSpPr>
      <p:sp>
        <p:nvSpPr>
          <p:cNvPr id="129" name="Google Shape;129;g5674265cb1_0_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0" name="Google Shape;130;g5674265cb1_0_1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en-US">
                <a:solidFill>
                  <a:schemeClr val="dk1"/>
                </a:solidFill>
              </a:rPr>
              <a:t>Explain your team organization.  List your team members, with their squad roles (i.e. product owner from the client side, squad lead, product manager, development manager, developers, coach, tribe lead, project manager, etc.) </a:t>
            </a:r>
            <a:endParaRPr>
              <a:solidFill>
                <a:schemeClr val="dk1"/>
              </a:solidFill>
            </a:endParaRPr>
          </a:p>
          <a:p>
            <a:pPr indent="0" lvl="0" marL="0" rtl="0" algn="l">
              <a:lnSpc>
                <a:spcPct val="115000"/>
              </a:lnSpc>
              <a:spcBef>
                <a:spcPts val="0"/>
              </a:spcBef>
              <a:spcAft>
                <a:spcPts val="0"/>
              </a:spcAft>
              <a:buNone/>
            </a:pPr>
            <a:r>
              <a:rPr lang="en-US"/>
              <a:t>Jared</a:t>
            </a:r>
            <a:endParaRPr/>
          </a:p>
        </p:txBody>
      </p:sp>
      <p:sp>
        <p:nvSpPr>
          <p:cNvPr id="131" name="Google Shape;131;g5674265cb1_0_1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1" name="Shape 141"/>
        <p:cNvGrpSpPr/>
        <p:nvPr/>
      </p:nvGrpSpPr>
      <p:grpSpPr>
        <a:xfrm>
          <a:off x="0" y="0"/>
          <a:ext cx="0" cy="0"/>
          <a:chOff x="0" y="0"/>
          <a:chExt cx="0" cy="0"/>
        </a:xfrm>
      </p:grpSpPr>
      <p:sp>
        <p:nvSpPr>
          <p:cNvPr id="142" name="Google Shape;142;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3" name="Google Shape;143;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15000"/>
              </a:lnSpc>
              <a:spcBef>
                <a:spcPts val="0"/>
              </a:spcBef>
              <a:spcAft>
                <a:spcPts val="0"/>
              </a:spcAft>
              <a:buClr>
                <a:schemeClr val="dk1"/>
              </a:buClr>
              <a:buSzPts val="1100"/>
              <a:buFont typeface="Calibri"/>
              <a:buNone/>
            </a:pPr>
            <a:r>
              <a:rPr lang="en-US" sz="1200">
                <a:solidFill>
                  <a:schemeClr val="dk1"/>
                </a:solidFill>
              </a:rPr>
              <a:t>Review the problem the client provided for your team to solve.  Explain the opportunities your product provides to solve the client’s problem.</a:t>
            </a:r>
            <a:endParaRPr sz="1200">
              <a:solidFill>
                <a:schemeClr val="dk1"/>
              </a:solidFill>
            </a:endParaRPr>
          </a:p>
          <a:p>
            <a:pPr indent="0" lvl="0" marL="0" marR="0" rtl="0" algn="l">
              <a:lnSpc>
                <a:spcPct val="115000"/>
              </a:lnSpc>
              <a:spcBef>
                <a:spcPts val="0"/>
              </a:spcBef>
              <a:spcAft>
                <a:spcPts val="0"/>
              </a:spcAft>
              <a:buClr>
                <a:schemeClr val="dk1"/>
              </a:buClr>
              <a:buSzPts val="1100"/>
              <a:buFont typeface="Calibri"/>
              <a:buNone/>
            </a:pPr>
            <a:r>
              <a:rPr lang="en-US"/>
              <a:t>Anthony</a:t>
            </a:r>
            <a:endParaRPr/>
          </a:p>
          <a:p>
            <a:pPr indent="0" lvl="0" marL="0" rtl="0" algn="l">
              <a:lnSpc>
                <a:spcPct val="115000"/>
              </a:lnSpc>
              <a:spcBef>
                <a:spcPts val="0"/>
              </a:spcBef>
              <a:spcAft>
                <a:spcPts val="0"/>
              </a:spcAft>
              <a:buNone/>
            </a:pPr>
            <a:r>
              <a:t/>
            </a:r>
            <a:endParaRPr>
              <a:solidFill>
                <a:schemeClr val="dk1"/>
              </a:solidFill>
            </a:endParaRPr>
          </a:p>
        </p:txBody>
      </p:sp>
      <p:sp>
        <p:nvSpPr>
          <p:cNvPr id="144" name="Google Shape;144;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9" name="Shape 149"/>
        <p:cNvGrpSpPr/>
        <p:nvPr/>
      </p:nvGrpSpPr>
      <p:grpSpPr>
        <a:xfrm>
          <a:off x="0" y="0"/>
          <a:ext cx="0" cy="0"/>
          <a:chOff x="0" y="0"/>
          <a:chExt cx="0" cy="0"/>
        </a:xfrm>
      </p:grpSpPr>
      <p:sp>
        <p:nvSpPr>
          <p:cNvPr id="150" name="Google Shape;150;g581bc2bcf0_0_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1" name="Google Shape;151;g581bc2bcf0_0_1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15000"/>
              </a:lnSpc>
              <a:spcBef>
                <a:spcPts val="0"/>
              </a:spcBef>
              <a:spcAft>
                <a:spcPts val="0"/>
              </a:spcAft>
              <a:buClr>
                <a:schemeClr val="dk1"/>
              </a:buClr>
              <a:buSzPts val="1100"/>
              <a:buFont typeface="Calibri"/>
              <a:buNone/>
            </a:pPr>
            <a:r>
              <a:rPr lang="en-US" sz="1200">
                <a:solidFill>
                  <a:schemeClr val="dk1"/>
                </a:solidFill>
              </a:rPr>
              <a:t>Examine the value of the solution created for the client.  Give some of the highlights of the project including project results and the substantial learning opportunities your team was provided by the client. </a:t>
            </a:r>
            <a:endParaRPr sz="1200">
              <a:solidFill>
                <a:schemeClr val="dk1"/>
              </a:solidFill>
            </a:endParaRPr>
          </a:p>
          <a:p>
            <a:pPr indent="0" lvl="0" marL="0" marR="0" rtl="0" algn="l">
              <a:lnSpc>
                <a:spcPct val="115000"/>
              </a:lnSpc>
              <a:spcBef>
                <a:spcPts val="0"/>
              </a:spcBef>
              <a:spcAft>
                <a:spcPts val="0"/>
              </a:spcAft>
              <a:buClr>
                <a:schemeClr val="dk1"/>
              </a:buClr>
              <a:buSzPts val="1100"/>
              <a:buFont typeface="Calibri"/>
              <a:buNone/>
            </a:pPr>
            <a:r>
              <a:rPr lang="en-US"/>
              <a:t>Jared</a:t>
            </a:r>
            <a:endParaRPr/>
          </a:p>
          <a:p>
            <a:pPr indent="0" lvl="0" marL="0" marR="0" rtl="0" algn="l">
              <a:lnSpc>
                <a:spcPct val="115000"/>
              </a:lnSpc>
              <a:spcBef>
                <a:spcPts val="0"/>
              </a:spcBef>
              <a:spcAft>
                <a:spcPts val="0"/>
              </a:spcAft>
              <a:buClr>
                <a:schemeClr val="dk1"/>
              </a:buClr>
              <a:buSzPts val="1100"/>
              <a:buFont typeface="Calibri"/>
              <a:buNone/>
            </a:pPr>
            <a:r>
              <a:t/>
            </a:r>
            <a:endParaRPr/>
          </a:p>
          <a:p>
            <a:pPr indent="0" lvl="0" marL="0" rtl="0" algn="l">
              <a:lnSpc>
                <a:spcPct val="115000"/>
              </a:lnSpc>
              <a:spcBef>
                <a:spcPts val="0"/>
              </a:spcBef>
              <a:spcAft>
                <a:spcPts val="0"/>
              </a:spcAft>
              <a:buNone/>
            </a:pPr>
            <a:r>
              <a:t/>
            </a:r>
            <a:endParaRPr>
              <a:solidFill>
                <a:schemeClr val="dk1"/>
              </a:solidFill>
            </a:endParaRPr>
          </a:p>
        </p:txBody>
      </p:sp>
      <p:sp>
        <p:nvSpPr>
          <p:cNvPr id="152" name="Google Shape;152;g581bc2bcf0_0_1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8" name="Shape 158"/>
        <p:cNvGrpSpPr/>
        <p:nvPr/>
      </p:nvGrpSpPr>
      <p:grpSpPr>
        <a:xfrm>
          <a:off x="0" y="0"/>
          <a:ext cx="0" cy="0"/>
          <a:chOff x="0" y="0"/>
          <a:chExt cx="0" cy="0"/>
        </a:xfrm>
      </p:grpSpPr>
      <p:sp>
        <p:nvSpPr>
          <p:cNvPr id="159" name="Google Shape;159;g581bc2bcf0_0_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581bc2bcf0_0_4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Anthony</a:t>
            </a:r>
            <a:endParaRPr/>
          </a:p>
        </p:txBody>
      </p:sp>
      <p:sp>
        <p:nvSpPr>
          <p:cNvPr id="161" name="Google Shape;161;g581bc2bcf0_0_4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4" name="Shape 164"/>
        <p:cNvGrpSpPr/>
        <p:nvPr/>
      </p:nvGrpSpPr>
      <p:grpSpPr>
        <a:xfrm>
          <a:off x="0" y="0"/>
          <a:ext cx="0" cy="0"/>
          <a:chOff x="0" y="0"/>
          <a:chExt cx="0" cy="0"/>
        </a:xfrm>
      </p:grpSpPr>
      <p:sp>
        <p:nvSpPr>
          <p:cNvPr id="165" name="Google Shape;165;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6" name="Google Shape;166;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15000"/>
              </a:lnSpc>
              <a:spcBef>
                <a:spcPts val="0"/>
              </a:spcBef>
              <a:spcAft>
                <a:spcPts val="0"/>
              </a:spcAft>
              <a:buClr>
                <a:schemeClr val="dk1"/>
              </a:buClr>
              <a:buSzPts val="1100"/>
              <a:buFont typeface="Calibri"/>
              <a:buNone/>
            </a:pPr>
            <a:r>
              <a:rPr lang="en-US" sz="1200">
                <a:solidFill>
                  <a:schemeClr val="dk1"/>
                </a:solidFill>
              </a:rPr>
              <a:t>Examine the value of the solution created for the client.  Give some of the highlights of the project including project results and the substantial learning opportunities your team was provided by the client. </a:t>
            </a:r>
            <a:endParaRPr/>
          </a:p>
          <a:p>
            <a:pPr indent="0" lvl="0" marL="0" rtl="0" algn="l">
              <a:lnSpc>
                <a:spcPct val="115000"/>
              </a:lnSpc>
              <a:spcBef>
                <a:spcPts val="0"/>
              </a:spcBef>
              <a:spcAft>
                <a:spcPts val="0"/>
              </a:spcAft>
              <a:buNone/>
            </a:pPr>
            <a:r>
              <a:rPr lang="en-US"/>
              <a:t>Jared</a:t>
            </a:r>
            <a:endParaRPr>
              <a:solidFill>
                <a:schemeClr val="dk1"/>
              </a:solidFill>
            </a:endParaRPr>
          </a:p>
        </p:txBody>
      </p:sp>
      <p:sp>
        <p:nvSpPr>
          <p:cNvPr id="167" name="Google Shape;167;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15" name="Shape 15"/>
        <p:cNvGrpSpPr/>
        <p:nvPr/>
      </p:nvGrpSpPr>
      <p:grpSpPr>
        <a:xfrm>
          <a:off x="0" y="0"/>
          <a:ext cx="0" cy="0"/>
          <a:chOff x="0" y="0"/>
          <a:chExt cx="0" cy="0"/>
        </a:xfrm>
      </p:grpSpPr>
      <p:sp>
        <p:nvSpPr>
          <p:cNvPr id="16" name="Google Shape;16;p2"/>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2"/>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 name="Google Shape;18;p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11"/>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 name="Google Shape;75;p1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12"/>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 name="Google Shape;81;p1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21" name="Shape 21"/>
        <p:cNvGrpSpPr/>
        <p:nvPr/>
      </p:nvGrpSpPr>
      <p:grpSpPr>
        <a:xfrm>
          <a:off x="0" y="0"/>
          <a:ext cx="0" cy="0"/>
          <a:chOff x="0" y="0"/>
          <a:chExt cx="0" cy="0"/>
        </a:xfrm>
      </p:grpSpPr>
      <p:sp>
        <p:nvSpPr>
          <p:cNvPr id="22" name="Google Shape;22;p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 name="Google Shape;24;p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27" name="Shape 27"/>
        <p:cNvGrpSpPr/>
        <p:nvPr/>
      </p:nvGrpSpPr>
      <p:grpSpPr>
        <a:xfrm>
          <a:off x="0" y="0"/>
          <a:ext cx="0" cy="0"/>
          <a:chOff x="0" y="0"/>
          <a:chExt cx="0" cy="0"/>
        </a:xfrm>
      </p:grpSpPr>
      <p:sp>
        <p:nvSpPr>
          <p:cNvPr id="28" name="Google Shape;28;p4"/>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4"/>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0" name="Google Shape;30;p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33" name="Shape 33"/>
        <p:cNvGrpSpPr/>
        <p:nvPr/>
      </p:nvGrpSpPr>
      <p:grpSpPr>
        <a:xfrm>
          <a:off x="0" y="0"/>
          <a:ext cx="0" cy="0"/>
          <a:chOff x="0" y="0"/>
          <a:chExt cx="0" cy="0"/>
        </a:xfrm>
      </p:grpSpPr>
      <p:sp>
        <p:nvSpPr>
          <p:cNvPr id="34" name="Google Shape;34;p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5"/>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 name="Google Shape;36;p5"/>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 name="Google Shape;37;p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40" name="Shape 40"/>
        <p:cNvGrpSpPr/>
        <p:nvPr/>
      </p:nvGrpSpPr>
      <p:grpSpPr>
        <a:xfrm>
          <a:off x="0" y="0"/>
          <a:ext cx="0" cy="0"/>
          <a:chOff x="0" y="0"/>
          <a:chExt cx="0" cy="0"/>
        </a:xfrm>
      </p:grpSpPr>
      <p:sp>
        <p:nvSpPr>
          <p:cNvPr id="41" name="Google Shape;41;p6"/>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6"/>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 name="Google Shape;43;p6"/>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 name="Google Shape;44;p6"/>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 name="Google Shape;45;p6"/>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 name="Google Shape;46;p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49" name="Shape 49"/>
        <p:cNvGrpSpPr/>
        <p:nvPr/>
      </p:nvGrpSpPr>
      <p:grpSpPr>
        <a:xfrm>
          <a:off x="0" y="0"/>
          <a:ext cx="0" cy="0"/>
          <a:chOff x="0" y="0"/>
          <a:chExt cx="0" cy="0"/>
        </a:xfrm>
      </p:grpSpPr>
      <p:sp>
        <p:nvSpPr>
          <p:cNvPr id="50" name="Google Shape;50;p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4" name="Shape 54"/>
        <p:cNvGrpSpPr/>
        <p:nvPr/>
      </p:nvGrpSpPr>
      <p:grpSpPr>
        <a:xfrm>
          <a:off x="0" y="0"/>
          <a:ext cx="0" cy="0"/>
          <a:chOff x="0" y="0"/>
          <a:chExt cx="0" cy="0"/>
        </a:xfrm>
      </p:grpSpPr>
      <p:sp>
        <p:nvSpPr>
          <p:cNvPr id="55" name="Google Shape;55;p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9"/>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1" name="Google Shape;61;p9"/>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2" name="Google Shape;62;p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10"/>
          <p:cNvSpPr/>
          <p:nvPr>
            <p:ph idx="2" type="pic"/>
          </p:nvPr>
        </p:nvSpPr>
        <p:spPr>
          <a:xfrm>
            <a:off x="5183188" y="987425"/>
            <a:ext cx="6172200" cy="4873625"/>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3200"/>
              <a:buFont typeface="Arial"/>
              <a:buNone/>
              <a:defRPr b="0" i="0" sz="3200" u="none" cap="none" strike="noStrike">
                <a:solidFill>
                  <a:schemeClr val="dk1"/>
                </a:solidFill>
                <a:latin typeface="Calibri"/>
                <a:ea typeface="Calibri"/>
                <a:cs typeface="Calibri"/>
                <a:sym typeface="Calibri"/>
              </a:defRPr>
            </a:lvl1pPr>
            <a:lvl2pPr lvl="1" marR="0" rtl="0" algn="l">
              <a:lnSpc>
                <a:spcPct val="90000"/>
              </a:lnSpc>
              <a:spcBef>
                <a:spcPts val="50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68" name="Google Shape;68;p10"/>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 name="Google Shape;69;p1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3.jp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5.jpg"/><Relationship Id="rId4" Type="http://schemas.openxmlformats.org/officeDocument/2006/relationships/image" Target="../media/image12.png"/><Relationship Id="rId5" Type="http://schemas.openxmlformats.org/officeDocument/2006/relationships/image" Target="../media/image11.jpg"/><Relationship Id="rId6" Type="http://schemas.openxmlformats.org/officeDocument/2006/relationships/image" Target="../media/image2.jpg"/><Relationship Id="rId7" Type="http://schemas.openxmlformats.org/officeDocument/2006/relationships/image" Target="../media/image10.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3.png"/><Relationship Id="rId4" Type="http://schemas.openxmlformats.org/officeDocument/2006/relationships/image" Target="../media/image7.png"/><Relationship Id="rId5" Type="http://schemas.openxmlformats.org/officeDocument/2006/relationships/image" Target="../media/image4.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6.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hyperlink" Target="http://www.youtube.com/watch?v=Lfw44BNwjn0" TargetMode="External"/><Relationship Id="rId4" Type="http://schemas.openxmlformats.org/officeDocument/2006/relationships/image" Target="../media/image9.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2593E"/>
        </a:solidFill>
      </p:bgPr>
    </p:bg>
    <p:spTree>
      <p:nvGrpSpPr>
        <p:cNvPr id="88" name="Shape 88"/>
        <p:cNvGrpSpPr/>
        <p:nvPr/>
      </p:nvGrpSpPr>
      <p:grpSpPr>
        <a:xfrm>
          <a:off x="0" y="0"/>
          <a:ext cx="0" cy="0"/>
          <a:chOff x="0" y="0"/>
          <a:chExt cx="0" cy="0"/>
        </a:xfrm>
      </p:grpSpPr>
      <p:sp>
        <p:nvSpPr>
          <p:cNvPr id="89" name="Google Shape;89;p13"/>
          <p:cNvSpPr txBox="1"/>
          <p:nvPr>
            <p:ph type="ctrTitle"/>
          </p:nvPr>
        </p:nvSpPr>
        <p:spPr>
          <a:xfrm>
            <a:off x="1524000" y="1122363"/>
            <a:ext cx="9144000" cy="2387600"/>
          </a:xfrm>
          <a:prstGeom prst="rect">
            <a:avLst/>
          </a:prstGeom>
          <a:solidFill>
            <a:schemeClr val="lt1"/>
          </a:solid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Clr>
                <a:schemeClr val="dk1"/>
              </a:buClr>
              <a:buSzPts val="6000"/>
              <a:buFont typeface="Calibri"/>
              <a:buNone/>
            </a:pPr>
            <a:r>
              <a:rPr lang="en-US"/>
              <a:t> </a:t>
            </a:r>
            <a:endParaRPr/>
          </a:p>
        </p:txBody>
      </p:sp>
      <p:sp>
        <p:nvSpPr>
          <p:cNvPr id="90" name="Google Shape;90;p13"/>
          <p:cNvSpPr txBox="1"/>
          <p:nvPr>
            <p:ph idx="1" type="subTitle"/>
          </p:nvPr>
        </p:nvSpPr>
        <p:spPr>
          <a:xfrm>
            <a:off x="1524000" y="4584171"/>
            <a:ext cx="9144000" cy="1655762"/>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chemeClr val="lt1"/>
              </a:buClr>
              <a:buSzPts val="6000"/>
              <a:buNone/>
            </a:pPr>
            <a:r>
              <a:rPr b="1" lang="en-US" sz="6000">
                <a:solidFill>
                  <a:schemeClr val="lt1"/>
                </a:solidFill>
              </a:rPr>
              <a:t>360-Degree Photography</a:t>
            </a:r>
            <a:endParaRPr/>
          </a:p>
          <a:p>
            <a:pPr indent="0" lvl="0" marL="0" rtl="0" algn="ctr">
              <a:lnSpc>
                <a:spcPct val="90000"/>
              </a:lnSpc>
              <a:spcBef>
                <a:spcPts val="1000"/>
              </a:spcBef>
              <a:spcAft>
                <a:spcPts val="0"/>
              </a:spcAft>
              <a:buClr>
                <a:schemeClr val="lt1"/>
              </a:buClr>
              <a:buSzPts val="2400"/>
              <a:buNone/>
            </a:pPr>
            <a:r>
              <a:rPr b="1" lang="en-US">
                <a:solidFill>
                  <a:schemeClr val="lt1"/>
                </a:solidFill>
              </a:rPr>
              <a:t>Senior Design 2018-19</a:t>
            </a:r>
            <a:endParaRPr/>
          </a:p>
        </p:txBody>
      </p:sp>
      <p:pic>
        <p:nvPicPr>
          <p:cNvPr id="91" name="Google Shape;91;p13"/>
          <p:cNvPicPr preferRelativeResize="0"/>
          <p:nvPr/>
        </p:nvPicPr>
        <p:blipFill rotWithShape="1">
          <a:blip r:embed="rId3">
            <a:alphaModFix/>
          </a:blip>
          <a:srcRect b="0" l="0" r="0" t="0"/>
          <a:stretch/>
        </p:blipFill>
        <p:spPr>
          <a:xfrm>
            <a:off x="3131142" y="1616963"/>
            <a:ext cx="5939536" cy="14110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7" name="Shape 177"/>
        <p:cNvGrpSpPr/>
        <p:nvPr/>
      </p:nvGrpSpPr>
      <p:grpSpPr>
        <a:xfrm>
          <a:off x="0" y="0"/>
          <a:ext cx="0" cy="0"/>
          <a:chOff x="0" y="0"/>
          <a:chExt cx="0" cy="0"/>
        </a:xfrm>
      </p:grpSpPr>
      <p:sp>
        <p:nvSpPr>
          <p:cNvPr id="178" name="Google Shape;178;p22"/>
          <p:cNvSpPr txBox="1"/>
          <p:nvPr/>
        </p:nvSpPr>
        <p:spPr>
          <a:xfrm>
            <a:off x="0" y="0"/>
            <a:ext cx="12192000" cy="1690800"/>
          </a:xfrm>
          <a:prstGeom prst="rect">
            <a:avLst/>
          </a:prstGeom>
          <a:solidFill>
            <a:srgbClr val="02593E"/>
          </a:solid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4400"/>
              <a:buFont typeface="Calibri"/>
              <a:buNone/>
            </a:pPr>
            <a:r>
              <a:t/>
            </a:r>
            <a:endParaRPr b="1" i="0" sz="4400" u="none" cap="none" strike="noStrike">
              <a:solidFill>
                <a:schemeClr val="lt1"/>
              </a:solidFill>
              <a:latin typeface="Arial"/>
              <a:ea typeface="Arial"/>
              <a:cs typeface="Arial"/>
              <a:sym typeface="Arial"/>
            </a:endParaRPr>
          </a:p>
        </p:txBody>
      </p:sp>
      <p:sp>
        <p:nvSpPr>
          <p:cNvPr id="179" name="Google Shape;179;p22"/>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400"/>
              <a:buFont typeface="Arial"/>
              <a:buNone/>
            </a:pPr>
            <a:r>
              <a:rPr b="1" lang="en-US">
                <a:solidFill>
                  <a:schemeClr val="lt1"/>
                </a:solidFill>
                <a:latin typeface="Arial"/>
                <a:ea typeface="Arial"/>
                <a:cs typeface="Arial"/>
                <a:sym typeface="Arial"/>
              </a:rPr>
              <a:t>Value and Highlights</a:t>
            </a:r>
            <a:endParaRPr/>
          </a:p>
        </p:txBody>
      </p:sp>
      <p:sp>
        <p:nvSpPr>
          <p:cNvPr id="180" name="Google Shape;180;p22"/>
          <p:cNvSpPr txBox="1"/>
          <p:nvPr>
            <p:ph idx="1" type="body"/>
          </p:nvPr>
        </p:nvSpPr>
        <p:spPr>
          <a:xfrm>
            <a:off x="838200" y="2290325"/>
            <a:ext cx="10515600" cy="3886500"/>
          </a:xfrm>
          <a:prstGeom prst="rect">
            <a:avLst/>
          </a:prstGeom>
          <a:noFill/>
          <a:ln>
            <a:noFill/>
          </a:ln>
        </p:spPr>
        <p:txBody>
          <a:bodyPr anchorCtr="0" anchor="t" bIns="45700" lIns="91425" spcFirstLastPara="1" rIns="91425" wrap="square" tIns="45700">
            <a:noAutofit/>
          </a:bodyPr>
          <a:lstStyle/>
          <a:p>
            <a:pPr indent="-381000" lvl="0" marL="457200" marR="0" rtl="0" algn="l">
              <a:lnSpc>
                <a:spcPct val="100000"/>
              </a:lnSpc>
              <a:spcBef>
                <a:spcPts val="0"/>
              </a:spcBef>
              <a:spcAft>
                <a:spcPts val="0"/>
              </a:spcAft>
              <a:buSzPts val="2400"/>
              <a:buChar char="•"/>
            </a:pPr>
            <a:r>
              <a:rPr lang="en-US" sz="2400"/>
              <a:t>Started as vague idea with a slight direction</a:t>
            </a:r>
            <a:endParaRPr sz="2400"/>
          </a:p>
          <a:p>
            <a:pPr indent="-381000" lvl="1" marL="914400" marR="0" rtl="0" algn="l">
              <a:lnSpc>
                <a:spcPct val="150000"/>
              </a:lnSpc>
              <a:spcBef>
                <a:spcPts val="0"/>
              </a:spcBef>
              <a:spcAft>
                <a:spcPts val="0"/>
              </a:spcAft>
              <a:buSzPts val="2400"/>
              <a:buChar char="•"/>
            </a:pPr>
            <a:r>
              <a:rPr lang="en-US" sz="2400"/>
              <a:t>Freedom of creativity</a:t>
            </a:r>
            <a:endParaRPr sz="2400"/>
          </a:p>
          <a:p>
            <a:pPr indent="-381000" lvl="0" marL="457200" marR="0" rtl="0" algn="l">
              <a:lnSpc>
                <a:spcPct val="150000"/>
              </a:lnSpc>
              <a:spcBef>
                <a:spcPts val="0"/>
              </a:spcBef>
              <a:spcAft>
                <a:spcPts val="0"/>
              </a:spcAft>
              <a:buSzPts val="2400"/>
              <a:buChar char="•"/>
            </a:pPr>
            <a:r>
              <a:rPr lang="en-US" sz="2400"/>
              <a:t>Work in a team environment</a:t>
            </a:r>
            <a:endParaRPr sz="2400"/>
          </a:p>
          <a:p>
            <a:pPr indent="-381000" lvl="0" marL="457200" marR="0" rtl="0" algn="l">
              <a:lnSpc>
                <a:spcPct val="150000"/>
              </a:lnSpc>
              <a:spcBef>
                <a:spcPts val="0"/>
              </a:spcBef>
              <a:spcAft>
                <a:spcPts val="0"/>
              </a:spcAft>
              <a:buSzPts val="2400"/>
              <a:buChar char="•"/>
            </a:pPr>
            <a:r>
              <a:rPr lang="en-US" sz="2400"/>
              <a:t>Learn to deal with project struggles</a:t>
            </a:r>
            <a:endParaRPr sz="2400"/>
          </a:p>
          <a:p>
            <a:pPr indent="-381000" lvl="0" marL="457200" marR="0" rtl="0" algn="l">
              <a:lnSpc>
                <a:spcPct val="150000"/>
              </a:lnSpc>
              <a:spcBef>
                <a:spcPts val="0"/>
              </a:spcBef>
              <a:spcAft>
                <a:spcPts val="0"/>
              </a:spcAft>
              <a:buSzPts val="2400"/>
              <a:buChar char="•"/>
            </a:pPr>
            <a:r>
              <a:rPr lang="en-US" sz="2400"/>
              <a:t>Work with some of Azure’s many services</a:t>
            </a:r>
            <a:endParaRPr sz="2400"/>
          </a:p>
          <a:p>
            <a:pPr indent="-381000" lvl="0" marL="457200" marR="0" rtl="0" algn="l">
              <a:lnSpc>
                <a:spcPct val="150000"/>
              </a:lnSpc>
              <a:spcBef>
                <a:spcPts val="0"/>
              </a:spcBef>
              <a:spcAft>
                <a:spcPts val="0"/>
              </a:spcAft>
              <a:buSzPts val="2400"/>
              <a:buChar char="•"/>
            </a:pPr>
            <a:r>
              <a:rPr lang="en-US" sz="2400"/>
              <a:t>Learned new programming languages</a:t>
            </a:r>
            <a:endParaRPr sz="2400"/>
          </a:p>
        </p:txBody>
      </p:sp>
      <p:sp>
        <p:nvSpPr>
          <p:cNvPr id="181" name="Google Shape;181;p22"/>
          <p:cNvSpPr txBox="1"/>
          <p:nvPr/>
        </p:nvSpPr>
        <p:spPr>
          <a:xfrm>
            <a:off x="838200" y="1720925"/>
            <a:ext cx="10515600" cy="56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400">
                <a:latin typeface="Calibri"/>
                <a:ea typeface="Calibri"/>
                <a:cs typeface="Calibri"/>
                <a:sym typeface="Calibri"/>
              </a:rPr>
              <a:t>Senior Design Team</a:t>
            </a:r>
            <a:endParaRPr sz="2400">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2593E"/>
        </a:solidFill>
      </p:bgPr>
    </p:bg>
    <p:spTree>
      <p:nvGrpSpPr>
        <p:cNvPr id="186" name="Shape 186"/>
        <p:cNvGrpSpPr/>
        <p:nvPr/>
      </p:nvGrpSpPr>
      <p:grpSpPr>
        <a:xfrm>
          <a:off x="0" y="0"/>
          <a:ext cx="0" cy="0"/>
          <a:chOff x="0" y="0"/>
          <a:chExt cx="0" cy="0"/>
        </a:xfrm>
      </p:grpSpPr>
      <p:sp>
        <p:nvSpPr>
          <p:cNvPr id="187" name="Google Shape;187;p23"/>
          <p:cNvSpPr txBox="1"/>
          <p:nvPr>
            <p:ph type="ctrTitle"/>
          </p:nvPr>
        </p:nvSpPr>
        <p:spPr>
          <a:xfrm>
            <a:off x="1524000" y="1122363"/>
            <a:ext cx="9144000" cy="2387600"/>
          </a:xfrm>
          <a:prstGeom prst="rect">
            <a:avLst/>
          </a:prstGeom>
          <a:solidFill>
            <a:schemeClr val="lt1"/>
          </a:solid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Clr>
                <a:schemeClr val="dk1"/>
              </a:buClr>
              <a:buSzPts val="6000"/>
              <a:buFont typeface="Calibri"/>
              <a:buNone/>
            </a:pPr>
            <a:r>
              <a:rPr lang="en-US"/>
              <a:t> </a:t>
            </a:r>
            <a:endParaRPr/>
          </a:p>
        </p:txBody>
      </p:sp>
      <p:sp>
        <p:nvSpPr>
          <p:cNvPr id="188" name="Google Shape;188;p23"/>
          <p:cNvSpPr txBox="1"/>
          <p:nvPr>
            <p:ph idx="1" type="subTitle"/>
          </p:nvPr>
        </p:nvSpPr>
        <p:spPr>
          <a:xfrm>
            <a:off x="1524000" y="4584171"/>
            <a:ext cx="9144000" cy="1655762"/>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chemeClr val="lt1"/>
              </a:buClr>
              <a:buSzPts val="6000"/>
              <a:buNone/>
            </a:pPr>
            <a:r>
              <a:rPr b="1" lang="en-US" sz="6000">
                <a:solidFill>
                  <a:schemeClr val="lt1"/>
                </a:solidFill>
              </a:rPr>
              <a:t>360-Degree Photography</a:t>
            </a:r>
            <a:endParaRPr/>
          </a:p>
          <a:p>
            <a:pPr indent="0" lvl="0" marL="0" rtl="0" algn="ctr">
              <a:lnSpc>
                <a:spcPct val="90000"/>
              </a:lnSpc>
              <a:spcBef>
                <a:spcPts val="1000"/>
              </a:spcBef>
              <a:spcAft>
                <a:spcPts val="0"/>
              </a:spcAft>
              <a:buClr>
                <a:schemeClr val="lt1"/>
              </a:buClr>
              <a:buSzPts val="2400"/>
              <a:buNone/>
            </a:pPr>
            <a:r>
              <a:rPr b="1" lang="en-US">
                <a:solidFill>
                  <a:schemeClr val="lt1"/>
                </a:solidFill>
              </a:rPr>
              <a:t>Senior Design 2018-19</a:t>
            </a:r>
            <a:endParaRPr/>
          </a:p>
        </p:txBody>
      </p:sp>
      <p:pic>
        <p:nvPicPr>
          <p:cNvPr id="189" name="Google Shape;189;p23"/>
          <p:cNvPicPr preferRelativeResize="0"/>
          <p:nvPr/>
        </p:nvPicPr>
        <p:blipFill rotWithShape="1">
          <a:blip r:embed="rId3">
            <a:alphaModFix/>
          </a:blip>
          <a:srcRect b="0" l="0" r="0" t="0"/>
          <a:stretch/>
        </p:blipFill>
        <p:spPr>
          <a:xfrm>
            <a:off x="3131142" y="1616963"/>
            <a:ext cx="5939536" cy="14110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 name="Shape 96"/>
        <p:cNvGrpSpPr/>
        <p:nvPr/>
      </p:nvGrpSpPr>
      <p:grpSpPr>
        <a:xfrm>
          <a:off x="0" y="0"/>
          <a:ext cx="0" cy="0"/>
          <a:chOff x="0" y="0"/>
          <a:chExt cx="0" cy="0"/>
        </a:xfrm>
      </p:grpSpPr>
      <p:sp>
        <p:nvSpPr>
          <p:cNvPr id="97" name="Google Shape;97;p14"/>
          <p:cNvSpPr txBox="1"/>
          <p:nvPr/>
        </p:nvSpPr>
        <p:spPr>
          <a:xfrm>
            <a:off x="0" y="0"/>
            <a:ext cx="12192000" cy="1690688"/>
          </a:xfrm>
          <a:prstGeom prst="rect">
            <a:avLst/>
          </a:prstGeom>
          <a:solidFill>
            <a:srgbClr val="02593E"/>
          </a:solid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4400"/>
              <a:buFont typeface="Calibri"/>
              <a:buNone/>
            </a:pPr>
            <a:r>
              <a:t/>
            </a:r>
            <a:endParaRPr b="1" i="0" sz="4400" u="none" cap="none" strike="noStrike">
              <a:solidFill>
                <a:schemeClr val="lt1"/>
              </a:solidFill>
              <a:latin typeface="Arial"/>
              <a:ea typeface="Arial"/>
              <a:cs typeface="Arial"/>
              <a:sym typeface="Arial"/>
            </a:endParaRPr>
          </a:p>
        </p:txBody>
      </p:sp>
      <p:sp>
        <p:nvSpPr>
          <p:cNvPr id="98" name="Google Shape;98;p1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400"/>
              <a:buFont typeface="Arial"/>
              <a:buNone/>
            </a:pPr>
            <a:r>
              <a:rPr b="1" lang="en-US">
                <a:solidFill>
                  <a:schemeClr val="lt1"/>
                </a:solidFill>
                <a:latin typeface="Arial"/>
                <a:ea typeface="Arial"/>
                <a:cs typeface="Arial"/>
                <a:sym typeface="Arial"/>
              </a:rPr>
              <a:t>Company</a:t>
            </a:r>
            <a:endParaRPr/>
          </a:p>
        </p:txBody>
      </p:sp>
      <p:sp>
        <p:nvSpPr>
          <p:cNvPr id="99" name="Google Shape;99;p14"/>
          <p:cNvSpPr txBox="1"/>
          <p:nvPr>
            <p:ph idx="1" type="body"/>
          </p:nvPr>
        </p:nvSpPr>
        <p:spPr>
          <a:xfrm>
            <a:off x="838200" y="2251499"/>
            <a:ext cx="10515600" cy="3925500"/>
          </a:xfrm>
          <a:prstGeom prst="rect">
            <a:avLst/>
          </a:prstGeom>
          <a:noFill/>
          <a:ln>
            <a:noFill/>
          </a:ln>
        </p:spPr>
        <p:txBody>
          <a:bodyPr anchorCtr="0" anchor="t" bIns="45700" lIns="91425" spcFirstLastPara="1" rIns="91425" wrap="square" tIns="45700">
            <a:noAutofit/>
          </a:bodyPr>
          <a:lstStyle/>
          <a:p>
            <a:pPr indent="-419100" lvl="0" marL="457200" rtl="0" algn="l">
              <a:lnSpc>
                <a:spcPct val="150000"/>
              </a:lnSpc>
              <a:spcBef>
                <a:spcPts val="0"/>
              </a:spcBef>
              <a:spcAft>
                <a:spcPts val="0"/>
              </a:spcAft>
              <a:buSzPts val="3000"/>
              <a:buChar char="•"/>
            </a:pPr>
            <a:r>
              <a:rPr lang="en-US" sz="3000"/>
              <a:t>E-commerce company headquartered in Lincoln</a:t>
            </a:r>
            <a:endParaRPr sz="3000"/>
          </a:p>
          <a:p>
            <a:pPr indent="-419100" lvl="0" marL="457200" rtl="0" algn="l">
              <a:lnSpc>
                <a:spcPct val="150000"/>
              </a:lnSpc>
              <a:spcBef>
                <a:spcPts val="0"/>
              </a:spcBef>
              <a:spcAft>
                <a:spcPts val="0"/>
              </a:spcAft>
              <a:buSzPts val="3000"/>
              <a:buChar char="•"/>
            </a:pPr>
            <a:r>
              <a:rPr lang="en-US" sz="3000"/>
              <a:t>Located on Innovation Campus</a:t>
            </a:r>
            <a:endParaRPr sz="3000"/>
          </a:p>
          <a:p>
            <a:pPr indent="-419100" lvl="0" marL="457200" rtl="0" algn="l">
              <a:lnSpc>
                <a:spcPct val="150000"/>
              </a:lnSpc>
              <a:spcBef>
                <a:spcPts val="0"/>
              </a:spcBef>
              <a:spcAft>
                <a:spcPts val="0"/>
              </a:spcAft>
              <a:buSzPts val="3000"/>
              <a:buChar char="•"/>
            </a:pPr>
            <a:r>
              <a:rPr lang="en-US" sz="3000"/>
              <a:t>Recently relaunched spreetail.com</a:t>
            </a:r>
            <a:endParaRPr sz="3000"/>
          </a:p>
          <a:p>
            <a:pPr indent="-419100" lvl="0" marL="457200" rtl="0" algn="l">
              <a:lnSpc>
                <a:spcPct val="150000"/>
              </a:lnSpc>
              <a:spcBef>
                <a:spcPts val="0"/>
              </a:spcBef>
              <a:spcAft>
                <a:spcPts val="0"/>
              </a:spcAft>
              <a:buSzPts val="3000"/>
              <a:buChar char="•"/>
            </a:pPr>
            <a:r>
              <a:rPr lang="en-US" sz="3000"/>
              <a:t>Wanted to stand out from competition in terms of product presentation quality</a:t>
            </a:r>
            <a:endParaRPr sz="30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 name="Shape 104"/>
        <p:cNvGrpSpPr/>
        <p:nvPr/>
      </p:nvGrpSpPr>
      <p:grpSpPr>
        <a:xfrm>
          <a:off x="0" y="0"/>
          <a:ext cx="0" cy="0"/>
          <a:chOff x="0" y="0"/>
          <a:chExt cx="0" cy="0"/>
        </a:xfrm>
      </p:grpSpPr>
      <p:sp>
        <p:nvSpPr>
          <p:cNvPr id="105" name="Google Shape;105;p15"/>
          <p:cNvSpPr txBox="1"/>
          <p:nvPr/>
        </p:nvSpPr>
        <p:spPr>
          <a:xfrm>
            <a:off x="0" y="0"/>
            <a:ext cx="12192000" cy="1690688"/>
          </a:xfrm>
          <a:prstGeom prst="rect">
            <a:avLst/>
          </a:prstGeom>
          <a:solidFill>
            <a:srgbClr val="02593E"/>
          </a:solid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4400"/>
              <a:buFont typeface="Calibri"/>
              <a:buNone/>
            </a:pPr>
            <a:r>
              <a:t/>
            </a:r>
            <a:endParaRPr b="1" i="0" sz="4400" u="none" cap="none" strike="noStrike">
              <a:solidFill>
                <a:schemeClr val="lt1"/>
              </a:solidFill>
              <a:latin typeface="Arial"/>
              <a:ea typeface="Arial"/>
              <a:cs typeface="Arial"/>
              <a:sym typeface="Arial"/>
            </a:endParaRPr>
          </a:p>
        </p:txBody>
      </p:sp>
      <p:sp>
        <p:nvSpPr>
          <p:cNvPr id="106" name="Google Shape;106;p1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400"/>
              <a:buFont typeface="Arial"/>
              <a:buNone/>
            </a:pPr>
            <a:r>
              <a:rPr b="1" lang="en-US">
                <a:solidFill>
                  <a:schemeClr val="lt1"/>
                </a:solidFill>
                <a:latin typeface="Arial"/>
                <a:ea typeface="Arial"/>
                <a:cs typeface="Arial"/>
                <a:sym typeface="Arial"/>
              </a:rPr>
              <a:t>Stakeholders</a:t>
            </a:r>
            <a:endParaRPr/>
          </a:p>
        </p:txBody>
      </p:sp>
      <p:sp>
        <p:nvSpPr>
          <p:cNvPr id="107" name="Google Shape;107;p15"/>
          <p:cNvSpPr txBox="1"/>
          <p:nvPr/>
        </p:nvSpPr>
        <p:spPr>
          <a:xfrm>
            <a:off x="2265963" y="4846075"/>
            <a:ext cx="3653700" cy="1415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2400">
                <a:latin typeface="Calibri"/>
                <a:ea typeface="Calibri"/>
                <a:cs typeface="Calibri"/>
                <a:sym typeface="Calibri"/>
              </a:rPr>
              <a:t>Ryan Gallus</a:t>
            </a:r>
            <a:endParaRPr sz="2400">
              <a:latin typeface="Calibri"/>
              <a:ea typeface="Calibri"/>
              <a:cs typeface="Calibri"/>
              <a:sym typeface="Calibri"/>
            </a:endParaRPr>
          </a:p>
          <a:p>
            <a:pPr indent="0" lvl="0" marL="0" rtl="0" algn="ctr">
              <a:spcBef>
                <a:spcPts val="0"/>
              </a:spcBef>
              <a:spcAft>
                <a:spcPts val="0"/>
              </a:spcAft>
              <a:buClr>
                <a:schemeClr val="dk1"/>
              </a:buClr>
              <a:buSzPts val="1100"/>
              <a:buFont typeface="Arial"/>
              <a:buNone/>
            </a:pPr>
            <a:r>
              <a:rPr i="1" lang="en-US" sz="2400">
                <a:solidFill>
                  <a:schemeClr val="dk1"/>
                </a:solidFill>
                <a:latin typeface="Calibri"/>
                <a:ea typeface="Calibri"/>
                <a:cs typeface="Calibri"/>
                <a:sym typeface="Calibri"/>
              </a:rPr>
              <a:t>Product Manager</a:t>
            </a:r>
            <a:endParaRPr sz="2400">
              <a:latin typeface="Calibri"/>
              <a:ea typeface="Calibri"/>
              <a:cs typeface="Calibri"/>
              <a:sym typeface="Calibri"/>
            </a:endParaRPr>
          </a:p>
          <a:p>
            <a:pPr indent="0" lvl="0" marL="0" rtl="0" algn="ctr">
              <a:spcBef>
                <a:spcPts val="0"/>
              </a:spcBef>
              <a:spcAft>
                <a:spcPts val="0"/>
              </a:spcAft>
              <a:buNone/>
            </a:pPr>
            <a:r>
              <a:rPr lang="en-US" sz="2400">
                <a:latin typeface="Calibri"/>
                <a:ea typeface="Calibri"/>
                <a:cs typeface="Calibri"/>
                <a:sym typeface="Calibri"/>
              </a:rPr>
              <a:t>Day-to-day sponsor</a:t>
            </a:r>
            <a:endParaRPr sz="2400">
              <a:latin typeface="Calibri"/>
              <a:ea typeface="Calibri"/>
              <a:cs typeface="Calibri"/>
              <a:sym typeface="Calibri"/>
            </a:endParaRPr>
          </a:p>
        </p:txBody>
      </p:sp>
      <p:sp>
        <p:nvSpPr>
          <p:cNvPr id="108" name="Google Shape;108;p15"/>
          <p:cNvSpPr txBox="1"/>
          <p:nvPr/>
        </p:nvSpPr>
        <p:spPr>
          <a:xfrm>
            <a:off x="6272338" y="4846075"/>
            <a:ext cx="3653700" cy="1415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2400">
                <a:latin typeface="Calibri"/>
                <a:ea typeface="Calibri"/>
                <a:cs typeface="Calibri"/>
                <a:sym typeface="Calibri"/>
              </a:rPr>
              <a:t>Taylor Kohl</a:t>
            </a:r>
            <a:endParaRPr sz="2400">
              <a:latin typeface="Calibri"/>
              <a:ea typeface="Calibri"/>
              <a:cs typeface="Calibri"/>
              <a:sym typeface="Calibri"/>
            </a:endParaRPr>
          </a:p>
          <a:p>
            <a:pPr indent="0" lvl="0" marL="0" rtl="0" algn="ctr">
              <a:spcBef>
                <a:spcPts val="0"/>
              </a:spcBef>
              <a:spcAft>
                <a:spcPts val="0"/>
              </a:spcAft>
              <a:buClr>
                <a:schemeClr val="dk1"/>
              </a:buClr>
              <a:buSzPts val="1100"/>
              <a:buFont typeface="Arial"/>
              <a:buNone/>
            </a:pPr>
            <a:r>
              <a:rPr i="1" lang="en-US" sz="2400">
                <a:solidFill>
                  <a:schemeClr val="dk1"/>
                </a:solidFill>
                <a:latin typeface="Calibri"/>
                <a:ea typeface="Calibri"/>
                <a:cs typeface="Calibri"/>
                <a:sym typeface="Calibri"/>
              </a:rPr>
              <a:t>Head of Product</a:t>
            </a:r>
            <a:endParaRPr sz="2400">
              <a:latin typeface="Calibri"/>
              <a:ea typeface="Calibri"/>
              <a:cs typeface="Calibri"/>
              <a:sym typeface="Calibri"/>
            </a:endParaRPr>
          </a:p>
          <a:p>
            <a:pPr indent="0" lvl="0" marL="0" rtl="0" algn="ctr">
              <a:spcBef>
                <a:spcPts val="0"/>
              </a:spcBef>
              <a:spcAft>
                <a:spcPts val="0"/>
              </a:spcAft>
              <a:buNone/>
            </a:pPr>
            <a:r>
              <a:rPr lang="en-US" sz="2400">
                <a:latin typeface="Calibri"/>
                <a:ea typeface="Calibri"/>
                <a:cs typeface="Calibri"/>
                <a:sym typeface="Calibri"/>
              </a:rPr>
              <a:t>Executive</a:t>
            </a:r>
            <a:r>
              <a:rPr lang="en-US" sz="2400">
                <a:latin typeface="Calibri"/>
                <a:ea typeface="Calibri"/>
                <a:cs typeface="Calibri"/>
                <a:sym typeface="Calibri"/>
              </a:rPr>
              <a:t> Sponsor</a:t>
            </a:r>
            <a:endParaRPr sz="2400">
              <a:latin typeface="Calibri"/>
              <a:ea typeface="Calibri"/>
              <a:cs typeface="Calibri"/>
              <a:sym typeface="Calibri"/>
            </a:endParaRPr>
          </a:p>
          <a:p>
            <a:pPr indent="0" lvl="0" marL="0" rtl="0" algn="ctr">
              <a:spcBef>
                <a:spcPts val="0"/>
              </a:spcBef>
              <a:spcAft>
                <a:spcPts val="0"/>
              </a:spcAft>
              <a:buNone/>
            </a:pPr>
            <a:r>
              <a:t/>
            </a:r>
            <a:endParaRPr sz="2400">
              <a:latin typeface="Calibri"/>
              <a:ea typeface="Calibri"/>
              <a:cs typeface="Calibri"/>
              <a:sym typeface="Calibri"/>
            </a:endParaRPr>
          </a:p>
        </p:txBody>
      </p:sp>
      <p:pic>
        <p:nvPicPr>
          <p:cNvPr id="109" name="Google Shape;109;p15"/>
          <p:cNvPicPr preferRelativeResize="0"/>
          <p:nvPr/>
        </p:nvPicPr>
        <p:blipFill>
          <a:blip r:embed="rId3">
            <a:alphaModFix/>
          </a:blip>
          <a:stretch>
            <a:fillRect/>
          </a:stretch>
        </p:blipFill>
        <p:spPr>
          <a:xfrm>
            <a:off x="2896475" y="1988816"/>
            <a:ext cx="2392700" cy="2392700"/>
          </a:xfrm>
          <a:prstGeom prst="rect">
            <a:avLst/>
          </a:prstGeom>
          <a:noFill/>
          <a:ln>
            <a:noFill/>
          </a:ln>
        </p:spPr>
      </p:pic>
      <p:pic>
        <p:nvPicPr>
          <p:cNvPr id="110" name="Google Shape;110;p15"/>
          <p:cNvPicPr preferRelativeResize="0"/>
          <p:nvPr/>
        </p:nvPicPr>
        <p:blipFill rotWithShape="1">
          <a:blip r:embed="rId4">
            <a:alphaModFix/>
          </a:blip>
          <a:srcRect b="38920" l="0" r="44481" t="5109"/>
          <a:stretch/>
        </p:blipFill>
        <p:spPr>
          <a:xfrm>
            <a:off x="6902850" y="1979088"/>
            <a:ext cx="2392700" cy="2412127"/>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 name="Shape 115"/>
        <p:cNvGrpSpPr/>
        <p:nvPr/>
      </p:nvGrpSpPr>
      <p:grpSpPr>
        <a:xfrm>
          <a:off x="0" y="0"/>
          <a:ext cx="0" cy="0"/>
          <a:chOff x="0" y="0"/>
          <a:chExt cx="0" cy="0"/>
        </a:xfrm>
      </p:grpSpPr>
      <p:sp>
        <p:nvSpPr>
          <p:cNvPr id="116" name="Google Shape;116;p16"/>
          <p:cNvSpPr txBox="1"/>
          <p:nvPr/>
        </p:nvSpPr>
        <p:spPr>
          <a:xfrm>
            <a:off x="0" y="0"/>
            <a:ext cx="12192000" cy="1690688"/>
          </a:xfrm>
          <a:prstGeom prst="rect">
            <a:avLst/>
          </a:prstGeom>
          <a:solidFill>
            <a:srgbClr val="02593E"/>
          </a:solid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4400"/>
              <a:buFont typeface="Calibri"/>
              <a:buNone/>
            </a:pPr>
            <a:r>
              <a:t/>
            </a:r>
            <a:endParaRPr b="1" i="0" sz="4400" u="none" cap="none" strike="noStrike">
              <a:solidFill>
                <a:schemeClr val="lt1"/>
              </a:solidFill>
              <a:latin typeface="Arial"/>
              <a:ea typeface="Arial"/>
              <a:cs typeface="Arial"/>
              <a:sym typeface="Arial"/>
            </a:endParaRPr>
          </a:p>
        </p:txBody>
      </p:sp>
      <p:sp>
        <p:nvSpPr>
          <p:cNvPr id="117" name="Google Shape;117;p1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400"/>
              <a:buFont typeface="Arial"/>
              <a:buNone/>
            </a:pPr>
            <a:r>
              <a:rPr b="1" lang="en-US">
                <a:solidFill>
                  <a:schemeClr val="lt1"/>
                </a:solidFill>
                <a:latin typeface="Arial"/>
                <a:ea typeface="Arial"/>
                <a:cs typeface="Arial"/>
                <a:sym typeface="Arial"/>
              </a:rPr>
              <a:t>Senior Design </a:t>
            </a:r>
            <a:r>
              <a:rPr b="1" lang="en-US">
                <a:solidFill>
                  <a:schemeClr val="lt1"/>
                </a:solidFill>
                <a:latin typeface="Arial"/>
                <a:ea typeface="Arial"/>
                <a:cs typeface="Arial"/>
                <a:sym typeface="Arial"/>
              </a:rPr>
              <a:t>Team</a:t>
            </a:r>
            <a:endParaRPr/>
          </a:p>
        </p:txBody>
      </p:sp>
      <p:sp>
        <p:nvSpPr>
          <p:cNvPr id="118" name="Google Shape;118;p16"/>
          <p:cNvSpPr txBox="1"/>
          <p:nvPr/>
        </p:nvSpPr>
        <p:spPr>
          <a:xfrm>
            <a:off x="162750" y="4758850"/>
            <a:ext cx="2373300" cy="1415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2100">
                <a:latin typeface="Calibri"/>
                <a:ea typeface="Calibri"/>
                <a:cs typeface="Calibri"/>
                <a:sym typeface="Calibri"/>
              </a:rPr>
              <a:t>Taher Ahmed</a:t>
            </a:r>
            <a:endParaRPr sz="2100">
              <a:latin typeface="Calibri"/>
              <a:ea typeface="Calibri"/>
              <a:cs typeface="Calibri"/>
              <a:sym typeface="Calibri"/>
            </a:endParaRPr>
          </a:p>
          <a:p>
            <a:pPr indent="0" lvl="0" marL="0" rtl="0" algn="ctr">
              <a:spcBef>
                <a:spcPts val="0"/>
              </a:spcBef>
              <a:spcAft>
                <a:spcPts val="0"/>
              </a:spcAft>
              <a:buNone/>
            </a:pPr>
            <a:r>
              <a:rPr i="1" lang="en-US" sz="1800">
                <a:latin typeface="Calibri"/>
                <a:ea typeface="Calibri"/>
                <a:cs typeface="Calibri"/>
                <a:sym typeface="Calibri"/>
              </a:rPr>
              <a:t>Product Manager,</a:t>
            </a:r>
            <a:endParaRPr i="1" sz="1800">
              <a:latin typeface="Calibri"/>
              <a:ea typeface="Calibri"/>
              <a:cs typeface="Calibri"/>
              <a:sym typeface="Calibri"/>
            </a:endParaRPr>
          </a:p>
          <a:p>
            <a:pPr indent="0" lvl="0" marL="0" rtl="0" algn="ctr">
              <a:spcBef>
                <a:spcPts val="0"/>
              </a:spcBef>
              <a:spcAft>
                <a:spcPts val="0"/>
              </a:spcAft>
              <a:buNone/>
            </a:pPr>
            <a:r>
              <a:rPr i="1" lang="en-US" sz="1800">
                <a:latin typeface="Calibri"/>
                <a:ea typeface="Calibri"/>
                <a:cs typeface="Calibri"/>
                <a:sym typeface="Calibri"/>
              </a:rPr>
              <a:t>Squad Lead</a:t>
            </a:r>
            <a:endParaRPr i="1" sz="1800">
              <a:latin typeface="Calibri"/>
              <a:ea typeface="Calibri"/>
              <a:cs typeface="Calibri"/>
              <a:sym typeface="Calibri"/>
            </a:endParaRPr>
          </a:p>
        </p:txBody>
      </p:sp>
      <p:sp>
        <p:nvSpPr>
          <p:cNvPr id="119" name="Google Shape;119;p16"/>
          <p:cNvSpPr txBox="1"/>
          <p:nvPr/>
        </p:nvSpPr>
        <p:spPr>
          <a:xfrm>
            <a:off x="2536050" y="4758850"/>
            <a:ext cx="2373300" cy="1415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2100">
                <a:latin typeface="Calibri"/>
                <a:ea typeface="Calibri"/>
                <a:cs typeface="Calibri"/>
                <a:sym typeface="Calibri"/>
              </a:rPr>
              <a:t>Jared Nightingale</a:t>
            </a:r>
            <a:endParaRPr sz="2100">
              <a:latin typeface="Calibri"/>
              <a:ea typeface="Calibri"/>
              <a:cs typeface="Calibri"/>
              <a:sym typeface="Calibri"/>
            </a:endParaRPr>
          </a:p>
          <a:p>
            <a:pPr indent="0" lvl="0" marL="0" rtl="0" algn="ctr">
              <a:spcBef>
                <a:spcPts val="0"/>
              </a:spcBef>
              <a:spcAft>
                <a:spcPts val="0"/>
              </a:spcAft>
              <a:buNone/>
            </a:pPr>
            <a:r>
              <a:rPr i="1" lang="en-US" sz="1800">
                <a:latin typeface="Calibri"/>
                <a:ea typeface="Calibri"/>
                <a:cs typeface="Calibri"/>
                <a:sym typeface="Calibri"/>
              </a:rPr>
              <a:t>Development Manager</a:t>
            </a:r>
            <a:endParaRPr sz="1800">
              <a:latin typeface="Calibri"/>
              <a:ea typeface="Calibri"/>
              <a:cs typeface="Calibri"/>
              <a:sym typeface="Calibri"/>
            </a:endParaRPr>
          </a:p>
        </p:txBody>
      </p:sp>
      <p:sp>
        <p:nvSpPr>
          <p:cNvPr id="120" name="Google Shape;120;p16"/>
          <p:cNvSpPr txBox="1"/>
          <p:nvPr/>
        </p:nvSpPr>
        <p:spPr>
          <a:xfrm>
            <a:off x="4909350" y="4758850"/>
            <a:ext cx="2373300" cy="1415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2100">
                <a:latin typeface="Calibri"/>
                <a:ea typeface="Calibri"/>
                <a:cs typeface="Calibri"/>
                <a:sym typeface="Calibri"/>
              </a:rPr>
              <a:t>Brett Middle</a:t>
            </a:r>
            <a:endParaRPr sz="2100">
              <a:latin typeface="Calibri"/>
              <a:ea typeface="Calibri"/>
              <a:cs typeface="Calibri"/>
              <a:sym typeface="Calibri"/>
            </a:endParaRPr>
          </a:p>
          <a:p>
            <a:pPr indent="0" lvl="0" marL="0" rtl="0" algn="ctr">
              <a:spcBef>
                <a:spcPts val="0"/>
              </a:spcBef>
              <a:spcAft>
                <a:spcPts val="0"/>
              </a:spcAft>
              <a:buNone/>
            </a:pPr>
            <a:r>
              <a:rPr i="1" lang="en-US" sz="1800">
                <a:latin typeface="Calibri"/>
                <a:ea typeface="Calibri"/>
                <a:cs typeface="Calibri"/>
                <a:sym typeface="Calibri"/>
              </a:rPr>
              <a:t>Backend Developer</a:t>
            </a:r>
            <a:endParaRPr i="1" sz="1800">
              <a:latin typeface="Calibri"/>
              <a:ea typeface="Calibri"/>
              <a:cs typeface="Calibri"/>
              <a:sym typeface="Calibri"/>
            </a:endParaRPr>
          </a:p>
        </p:txBody>
      </p:sp>
      <p:sp>
        <p:nvSpPr>
          <p:cNvPr id="121" name="Google Shape;121;p16"/>
          <p:cNvSpPr txBox="1"/>
          <p:nvPr/>
        </p:nvSpPr>
        <p:spPr>
          <a:xfrm>
            <a:off x="7282650" y="4758850"/>
            <a:ext cx="2373300" cy="1415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2100">
                <a:latin typeface="Calibri"/>
                <a:ea typeface="Calibri"/>
                <a:cs typeface="Calibri"/>
                <a:sym typeface="Calibri"/>
              </a:rPr>
              <a:t>HaoZhou Li</a:t>
            </a:r>
            <a:endParaRPr sz="2100">
              <a:latin typeface="Calibri"/>
              <a:ea typeface="Calibri"/>
              <a:cs typeface="Calibri"/>
              <a:sym typeface="Calibri"/>
            </a:endParaRPr>
          </a:p>
          <a:p>
            <a:pPr indent="0" lvl="0" marL="0" rtl="0" algn="ctr">
              <a:spcBef>
                <a:spcPts val="0"/>
              </a:spcBef>
              <a:spcAft>
                <a:spcPts val="0"/>
              </a:spcAft>
              <a:buNone/>
            </a:pPr>
            <a:r>
              <a:rPr i="1" lang="en-US" sz="1800">
                <a:latin typeface="Calibri"/>
                <a:ea typeface="Calibri"/>
                <a:cs typeface="Calibri"/>
                <a:sym typeface="Calibri"/>
              </a:rPr>
              <a:t>Backend Developer</a:t>
            </a:r>
            <a:endParaRPr i="1" sz="1800">
              <a:latin typeface="Calibri"/>
              <a:ea typeface="Calibri"/>
              <a:cs typeface="Calibri"/>
              <a:sym typeface="Calibri"/>
            </a:endParaRPr>
          </a:p>
        </p:txBody>
      </p:sp>
      <p:sp>
        <p:nvSpPr>
          <p:cNvPr id="122" name="Google Shape;122;p16"/>
          <p:cNvSpPr txBox="1"/>
          <p:nvPr/>
        </p:nvSpPr>
        <p:spPr>
          <a:xfrm>
            <a:off x="9655950" y="4758850"/>
            <a:ext cx="2373300" cy="1415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2100">
                <a:latin typeface="Calibri"/>
                <a:ea typeface="Calibri"/>
                <a:cs typeface="Calibri"/>
                <a:sym typeface="Calibri"/>
              </a:rPr>
              <a:t>Anthony Tran</a:t>
            </a:r>
            <a:endParaRPr sz="2100">
              <a:latin typeface="Calibri"/>
              <a:ea typeface="Calibri"/>
              <a:cs typeface="Calibri"/>
              <a:sym typeface="Calibri"/>
            </a:endParaRPr>
          </a:p>
          <a:p>
            <a:pPr indent="0" lvl="0" marL="0" rtl="0" algn="ctr">
              <a:spcBef>
                <a:spcPts val="0"/>
              </a:spcBef>
              <a:spcAft>
                <a:spcPts val="0"/>
              </a:spcAft>
              <a:buNone/>
            </a:pPr>
            <a:r>
              <a:rPr i="1" lang="en-US" sz="1800">
                <a:latin typeface="Calibri"/>
                <a:ea typeface="Calibri"/>
                <a:cs typeface="Calibri"/>
                <a:sym typeface="Calibri"/>
              </a:rPr>
              <a:t>Frontend Developer</a:t>
            </a:r>
            <a:endParaRPr i="1" sz="1800">
              <a:latin typeface="Calibri"/>
              <a:ea typeface="Calibri"/>
              <a:cs typeface="Calibri"/>
              <a:sym typeface="Calibri"/>
            </a:endParaRPr>
          </a:p>
        </p:txBody>
      </p:sp>
      <p:pic>
        <p:nvPicPr>
          <p:cNvPr id="123" name="Google Shape;123;p16"/>
          <p:cNvPicPr preferRelativeResize="0"/>
          <p:nvPr/>
        </p:nvPicPr>
        <p:blipFill>
          <a:blip r:embed="rId3">
            <a:alphaModFix/>
          </a:blip>
          <a:stretch>
            <a:fillRect/>
          </a:stretch>
        </p:blipFill>
        <p:spPr>
          <a:xfrm>
            <a:off x="2683928" y="2464200"/>
            <a:ext cx="2077548" cy="2077548"/>
          </a:xfrm>
          <a:prstGeom prst="rect">
            <a:avLst/>
          </a:prstGeom>
          <a:noFill/>
          <a:ln>
            <a:noFill/>
          </a:ln>
        </p:spPr>
      </p:pic>
      <p:pic>
        <p:nvPicPr>
          <p:cNvPr id="124" name="Google Shape;124;p16"/>
          <p:cNvPicPr preferRelativeResize="0"/>
          <p:nvPr/>
        </p:nvPicPr>
        <p:blipFill>
          <a:blip r:embed="rId4">
            <a:alphaModFix/>
          </a:blip>
          <a:stretch>
            <a:fillRect/>
          </a:stretch>
        </p:blipFill>
        <p:spPr>
          <a:xfrm>
            <a:off x="9803825" y="2456726"/>
            <a:ext cx="2077550" cy="2092497"/>
          </a:xfrm>
          <a:prstGeom prst="rect">
            <a:avLst/>
          </a:prstGeom>
          <a:noFill/>
          <a:ln>
            <a:noFill/>
          </a:ln>
        </p:spPr>
      </p:pic>
      <p:pic>
        <p:nvPicPr>
          <p:cNvPr id="125" name="Google Shape;125;p16"/>
          <p:cNvPicPr preferRelativeResize="0"/>
          <p:nvPr/>
        </p:nvPicPr>
        <p:blipFill>
          <a:blip r:embed="rId5">
            <a:alphaModFix/>
          </a:blip>
          <a:stretch>
            <a:fillRect/>
          </a:stretch>
        </p:blipFill>
        <p:spPr>
          <a:xfrm>
            <a:off x="5057225" y="2464200"/>
            <a:ext cx="2077550" cy="2077550"/>
          </a:xfrm>
          <a:prstGeom prst="rect">
            <a:avLst/>
          </a:prstGeom>
          <a:noFill/>
          <a:ln>
            <a:noFill/>
          </a:ln>
        </p:spPr>
      </p:pic>
      <p:pic>
        <p:nvPicPr>
          <p:cNvPr id="126" name="Google Shape;126;p16"/>
          <p:cNvPicPr preferRelativeResize="0"/>
          <p:nvPr/>
        </p:nvPicPr>
        <p:blipFill>
          <a:blip r:embed="rId6">
            <a:alphaModFix/>
          </a:blip>
          <a:stretch>
            <a:fillRect/>
          </a:stretch>
        </p:blipFill>
        <p:spPr>
          <a:xfrm>
            <a:off x="223625" y="2464200"/>
            <a:ext cx="2164547" cy="2077550"/>
          </a:xfrm>
          <a:prstGeom prst="rect">
            <a:avLst/>
          </a:prstGeom>
          <a:noFill/>
          <a:ln>
            <a:noFill/>
          </a:ln>
        </p:spPr>
      </p:pic>
      <p:pic>
        <p:nvPicPr>
          <p:cNvPr id="127" name="Google Shape;127;p16"/>
          <p:cNvPicPr preferRelativeResize="0"/>
          <p:nvPr/>
        </p:nvPicPr>
        <p:blipFill rotWithShape="1">
          <a:blip r:embed="rId7">
            <a:alphaModFix/>
          </a:blip>
          <a:srcRect b="24276" l="0" r="0" t="0"/>
          <a:stretch/>
        </p:blipFill>
        <p:spPr>
          <a:xfrm>
            <a:off x="7315650" y="2456722"/>
            <a:ext cx="2307325" cy="20925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2" name="Shape 132"/>
        <p:cNvGrpSpPr/>
        <p:nvPr/>
      </p:nvGrpSpPr>
      <p:grpSpPr>
        <a:xfrm>
          <a:off x="0" y="0"/>
          <a:ext cx="0" cy="0"/>
          <a:chOff x="0" y="0"/>
          <a:chExt cx="0" cy="0"/>
        </a:xfrm>
      </p:grpSpPr>
      <p:sp>
        <p:nvSpPr>
          <p:cNvPr id="133" name="Google Shape;133;p17"/>
          <p:cNvSpPr txBox="1"/>
          <p:nvPr/>
        </p:nvSpPr>
        <p:spPr>
          <a:xfrm>
            <a:off x="0" y="0"/>
            <a:ext cx="12192000" cy="1690800"/>
          </a:xfrm>
          <a:prstGeom prst="rect">
            <a:avLst/>
          </a:prstGeom>
          <a:solidFill>
            <a:srgbClr val="02593E"/>
          </a:solid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4400"/>
              <a:buFont typeface="Calibri"/>
              <a:buNone/>
            </a:pPr>
            <a:r>
              <a:t/>
            </a:r>
            <a:endParaRPr b="1" i="0" sz="4400" u="none" cap="none" strike="noStrike">
              <a:solidFill>
                <a:schemeClr val="lt1"/>
              </a:solidFill>
              <a:latin typeface="Arial"/>
              <a:ea typeface="Arial"/>
              <a:cs typeface="Arial"/>
              <a:sym typeface="Arial"/>
            </a:endParaRPr>
          </a:p>
        </p:txBody>
      </p:sp>
      <p:sp>
        <p:nvSpPr>
          <p:cNvPr id="134" name="Google Shape;134;p17"/>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400"/>
              <a:buFont typeface="Arial"/>
              <a:buNone/>
            </a:pPr>
            <a:r>
              <a:rPr b="1" lang="en-US">
                <a:solidFill>
                  <a:schemeClr val="lt1"/>
                </a:solidFill>
                <a:latin typeface="Arial"/>
                <a:ea typeface="Arial"/>
                <a:cs typeface="Arial"/>
                <a:sym typeface="Arial"/>
              </a:rPr>
              <a:t>Senior Design Staff / Faculty</a:t>
            </a:r>
            <a:endParaRPr/>
          </a:p>
        </p:txBody>
      </p:sp>
      <p:sp>
        <p:nvSpPr>
          <p:cNvPr id="135" name="Google Shape;135;p17"/>
          <p:cNvSpPr txBox="1"/>
          <p:nvPr/>
        </p:nvSpPr>
        <p:spPr>
          <a:xfrm>
            <a:off x="1239221" y="4835800"/>
            <a:ext cx="2373300" cy="1415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2100">
                <a:latin typeface="Calibri"/>
                <a:ea typeface="Calibri"/>
                <a:cs typeface="Calibri"/>
                <a:sym typeface="Calibri"/>
              </a:rPr>
              <a:t>Matt Kirilov</a:t>
            </a:r>
            <a:endParaRPr sz="2100">
              <a:latin typeface="Calibri"/>
              <a:ea typeface="Calibri"/>
              <a:cs typeface="Calibri"/>
              <a:sym typeface="Calibri"/>
            </a:endParaRPr>
          </a:p>
          <a:p>
            <a:pPr indent="0" lvl="0" marL="0" rtl="0" algn="ctr">
              <a:spcBef>
                <a:spcPts val="0"/>
              </a:spcBef>
              <a:spcAft>
                <a:spcPts val="0"/>
              </a:spcAft>
              <a:buNone/>
            </a:pPr>
            <a:r>
              <a:rPr i="1" lang="en-US" sz="2100">
                <a:latin typeface="Calibri"/>
                <a:ea typeface="Calibri"/>
                <a:cs typeface="Calibri"/>
                <a:sym typeface="Calibri"/>
              </a:rPr>
              <a:t>Coach</a:t>
            </a:r>
            <a:endParaRPr i="1" sz="2100">
              <a:latin typeface="Calibri"/>
              <a:ea typeface="Calibri"/>
              <a:cs typeface="Calibri"/>
              <a:sym typeface="Calibri"/>
            </a:endParaRPr>
          </a:p>
        </p:txBody>
      </p:sp>
      <p:sp>
        <p:nvSpPr>
          <p:cNvPr id="136" name="Google Shape;136;p17"/>
          <p:cNvSpPr txBox="1"/>
          <p:nvPr/>
        </p:nvSpPr>
        <p:spPr>
          <a:xfrm>
            <a:off x="4317263" y="4835800"/>
            <a:ext cx="2975100" cy="1415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2100">
                <a:latin typeface="Calibri"/>
                <a:ea typeface="Calibri"/>
                <a:cs typeface="Calibri"/>
                <a:sym typeface="Calibri"/>
              </a:rPr>
              <a:t>Stephen Reichenbach</a:t>
            </a:r>
            <a:endParaRPr sz="2100">
              <a:latin typeface="Calibri"/>
              <a:ea typeface="Calibri"/>
              <a:cs typeface="Calibri"/>
              <a:sym typeface="Calibri"/>
            </a:endParaRPr>
          </a:p>
          <a:p>
            <a:pPr indent="0" lvl="0" marL="0" rtl="0" algn="ctr">
              <a:spcBef>
                <a:spcPts val="0"/>
              </a:spcBef>
              <a:spcAft>
                <a:spcPts val="0"/>
              </a:spcAft>
              <a:buNone/>
            </a:pPr>
            <a:r>
              <a:rPr i="1" lang="en-US" sz="2100">
                <a:latin typeface="Calibri"/>
                <a:ea typeface="Calibri"/>
                <a:cs typeface="Calibri"/>
                <a:sym typeface="Calibri"/>
              </a:rPr>
              <a:t>Tribe Lead</a:t>
            </a:r>
            <a:endParaRPr i="1" sz="2100">
              <a:latin typeface="Calibri"/>
              <a:ea typeface="Calibri"/>
              <a:cs typeface="Calibri"/>
              <a:sym typeface="Calibri"/>
            </a:endParaRPr>
          </a:p>
        </p:txBody>
      </p:sp>
      <p:sp>
        <p:nvSpPr>
          <p:cNvPr id="137" name="Google Shape;137;p17"/>
          <p:cNvSpPr txBox="1"/>
          <p:nvPr/>
        </p:nvSpPr>
        <p:spPr>
          <a:xfrm>
            <a:off x="7793476" y="4835800"/>
            <a:ext cx="3159300" cy="1415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2100">
                <a:latin typeface="Calibri"/>
                <a:ea typeface="Calibri"/>
                <a:cs typeface="Calibri"/>
                <a:sym typeface="Calibri"/>
              </a:rPr>
              <a:t>Melanie Kugler-Wright</a:t>
            </a:r>
            <a:endParaRPr sz="2100">
              <a:latin typeface="Calibri"/>
              <a:ea typeface="Calibri"/>
              <a:cs typeface="Calibri"/>
              <a:sym typeface="Calibri"/>
            </a:endParaRPr>
          </a:p>
          <a:p>
            <a:pPr indent="0" lvl="0" marL="0" rtl="0" algn="ctr">
              <a:spcBef>
                <a:spcPts val="0"/>
              </a:spcBef>
              <a:spcAft>
                <a:spcPts val="0"/>
              </a:spcAft>
              <a:buNone/>
            </a:pPr>
            <a:r>
              <a:rPr i="1" lang="en-US" sz="2100">
                <a:latin typeface="Calibri"/>
                <a:ea typeface="Calibri"/>
                <a:cs typeface="Calibri"/>
                <a:sym typeface="Calibri"/>
              </a:rPr>
              <a:t>Project Manager</a:t>
            </a:r>
            <a:endParaRPr i="1" sz="2100">
              <a:latin typeface="Calibri"/>
              <a:ea typeface="Calibri"/>
              <a:cs typeface="Calibri"/>
              <a:sym typeface="Calibri"/>
            </a:endParaRPr>
          </a:p>
        </p:txBody>
      </p:sp>
      <p:pic>
        <p:nvPicPr>
          <p:cNvPr id="138" name="Google Shape;138;p17"/>
          <p:cNvPicPr preferRelativeResize="0"/>
          <p:nvPr/>
        </p:nvPicPr>
        <p:blipFill>
          <a:blip r:embed="rId3">
            <a:alphaModFix/>
          </a:blip>
          <a:stretch>
            <a:fillRect/>
          </a:stretch>
        </p:blipFill>
        <p:spPr>
          <a:xfrm>
            <a:off x="1239223" y="2242350"/>
            <a:ext cx="2373300" cy="2373300"/>
          </a:xfrm>
          <a:prstGeom prst="rect">
            <a:avLst/>
          </a:prstGeom>
          <a:noFill/>
          <a:ln>
            <a:noFill/>
          </a:ln>
        </p:spPr>
      </p:pic>
      <p:pic>
        <p:nvPicPr>
          <p:cNvPr id="139" name="Google Shape;139;p17"/>
          <p:cNvPicPr preferRelativeResize="0"/>
          <p:nvPr/>
        </p:nvPicPr>
        <p:blipFill>
          <a:blip r:embed="rId4">
            <a:alphaModFix/>
          </a:blip>
          <a:stretch>
            <a:fillRect/>
          </a:stretch>
        </p:blipFill>
        <p:spPr>
          <a:xfrm>
            <a:off x="8186475" y="2242350"/>
            <a:ext cx="2373299" cy="2373299"/>
          </a:xfrm>
          <a:prstGeom prst="rect">
            <a:avLst/>
          </a:prstGeom>
          <a:noFill/>
          <a:ln>
            <a:noFill/>
          </a:ln>
        </p:spPr>
      </p:pic>
      <p:pic>
        <p:nvPicPr>
          <p:cNvPr id="140" name="Google Shape;140;p17"/>
          <p:cNvPicPr preferRelativeResize="0"/>
          <p:nvPr/>
        </p:nvPicPr>
        <p:blipFill>
          <a:blip r:embed="rId5">
            <a:alphaModFix/>
          </a:blip>
          <a:stretch>
            <a:fillRect/>
          </a:stretch>
        </p:blipFill>
        <p:spPr>
          <a:xfrm>
            <a:off x="4618175" y="2242350"/>
            <a:ext cx="2373300" cy="23733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5" name="Shape 145"/>
        <p:cNvGrpSpPr/>
        <p:nvPr/>
      </p:nvGrpSpPr>
      <p:grpSpPr>
        <a:xfrm>
          <a:off x="0" y="0"/>
          <a:ext cx="0" cy="0"/>
          <a:chOff x="0" y="0"/>
          <a:chExt cx="0" cy="0"/>
        </a:xfrm>
      </p:grpSpPr>
      <p:sp>
        <p:nvSpPr>
          <p:cNvPr id="146" name="Google Shape;146;p18"/>
          <p:cNvSpPr txBox="1"/>
          <p:nvPr/>
        </p:nvSpPr>
        <p:spPr>
          <a:xfrm>
            <a:off x="9" y="0"/>
            <a:ext cx="12192000" cy="1690800"/>
          </a:xfrm>
          <a:prstGeom prst="rect">
            <a:avLst/>
          </a:prstGeom>
          <a:solidFill>
            <a:srgbClr val="02593E"/>
          </a:solid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4400"/>
              <a:buFont typeface="Calibri"/>
              <a:buNone/>
            </a:pPr>
            <a:r>
              <a:t/>
            </a:r>
            <a:endParaRPr b="1" i="0" sz="4400" u="none" cap="none" strike="noStrike">
              <a:solidFill>
                <a:schemeClr val="lt1"/>
              </a:solidFill>
              <a:latin typeface="Arial"/>
              <a:ea typeface="Arial"/>
              <a:cs typeface="Arial"/>
              <a:sym typeface="Arial"/>
            </a:endParaRPr>
          </a:p>
        </p:txBody>
      </p:sp>
      <p:sp>
        <p:nvSpPr>
          <p:cNvPr id="147" name="Google Shape;147;p1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400"/>
              <a:buFont typeface="Arial"/>
              <a:buNone/>
            </a:pPr>
            <a:r>
              <a:rPr b="1" lang="en-US">
                <a:solidFill>
                  <a:schemeClr val="lt1"/>
                </a:solidFill>
                <a:latin typeface="Arial"/>
                <a:ea typeface="Arial"/>
                <a:cs typeface="Arial"/>
                <a:sym typeface="Arial"/>
              </a:rPr>
              <a:t>Problem and Opportunity</a:t>
            </a:r>
            <a:endParaRPr/>
          </a:p>
        </p:txBody>
      </p:sp>
      <p:sp>
        <p:nvSpPr>
          <p:cNvPr id="148" name="Google Shape;148;p18"/>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p>
            <a:pPr indent="-381000" lvl="0" marL="457200" marR="0" rtl="0" algn="l">
              <a:lnSpc>
                <a:spcPct val="100000"/>
              </a:lnSpc>
              <a:spcBef>
                <a:spcPts val="0"/>
              </a:spcBef>
              <a:spcAft>
                <a:spcPts val="0"/>
              </a:spcAft>
              <a:buSzPts val="2400"/>
              <a:buChar char="•"/>
            </a:pPr>
            <a:r>
              <a:rPr lang="en-US" sz="2400"/>
              <a:t>Spreetail wants a new style of product presentation </a:t>
            </a:r>
            <a:endParaRPr sz="2400"/>
          </a:p>
          <a:p>
            <a:pPr indent="-381000" lvl="1" marL="914400" rtl="0" algn="l">
              <a:lnSpc>
                <a:spcPct val="150000"/>
              </a:lnSpc>
              <a:spcBef>
                <a:spcPts val="0"/>
              </a:spcBef>
              <a:spcAft>
                <a:spcPts val="0"/>
              </a:spcAft>
              <a:buSzPts val="2400"/>
              <a:buChar char="•"/>
            </a:pPr>
            <a:r>
              <a:rPr lang="en-US"/>
              <a:t>Upcoming (now live) e-commerce website</a:t>
            </a:r>
            <a:endParaRPr/>
          </a:p>
          <a:p>
            <a:pPr indent="-381000" lvl="0" marL="457200" marR="0" rtl="0" algn="l">
              <a:lnSpc>
                <a:spcPct val="150000"/>
              </a:lnSpc>
              <a:spcBef>
                <a:spcPts val="0"/>
              </a:spcBef>
              <a:spcAft>
                <a:spcPts val="0"/>
              </a:spcAft>
              <a:buSzPts val="2400"/>
              <a:buChar char="•"/>
            </a:pPr>
            <a:r>
              <a:rPr lang="en-US" sz="2400"/>
              <a:t>Current photography process is time-consuming</a:t>
            </a:r>
            <a:endParaRPr sz="2400"/>
          </a:p>
          <a:p>
            <a:pPr indent="-381000" lvl="0" marL="457200" marR="0" rtl="0" algn="l">
              <a:lnSpc>
                <a:spcPct val="150000"/>
              </a:lnSpc>
              <a:spcBef>
                <a:spcPts val="0"/>
              </a:spcBef>
              <a:spcAft>
                <a:spcPts val="0"/>
              </a:spcAft>
              <a:buSzPts val="2400"/>
              <a:buChar char="•"/>
            </a:pPr>
            <a:r>
              <a:rPr lang="en-US" sz="2400"/>
              <a:t>Customers 60% more likely to buy product with good photography</a:t>
            </a:r>
            <a:endParaRPr sz="2400"/>
          </a:p>
          <a:p>
            <a:pPr indent="-381000" lvl="0" marL="457200" marR="0" rtl="0" algn="l">
              <a:lnSpc>
                <a:spcPct val="100000"/>
              </a:lnSpc>
              <a:spcBef>
                <a:spcPts val="0"/>
              </a:spcBef>
              <a:spcAft>
                <a:spcPts val="0"/>
              </a:spcAft>
              <a:buSzPts val="2400"/>
              <a:buChar char="•"/>
            </a:pPr>
            <a:r>
              <a:rPr lang="en-US" sz="2400"/>
              <a:t>Idea</a:t>
            </a:r>
            <a:endParaRPr sz="2400"/>
          </a:p>
          <a:p>
            <a:pPr indent="-381000" lvl="1" marL="914400" marR="0" rtl="0" algn="l">
              <a:lnSpc>
                <a:spcPct val="150000"/>
              </a:lnSpc>
              <a:spcBef>
                <a:spcPts val="0"/>
              </a:spcBef>
              <a:spcAft>
                <a:spcPts val="0"/>
              </a:spcAft>
              <a:buSzPts val="2400"/>
              <a:buChar char="•"/>
            </a:pPr>
            <a:r>
              <a:rPr lang="en-US"/>
              <a:t>Add a 360-degree product view to product listings</a:t>
            </a:r>
            <a:endParaRPr/>
          </a:p>
          <a:p>
            <a:pPr indent="-381000" lvl="0" marL="457200" marR="0" rtl="0" algn="l">
              <a:lnSpc>
                <a:spcPct val="100000"/>
              </a:lnSpc>
              <a:spcBef>
                <a:spcPts val="0"/>
              </a:spcBef>
              <a:spcAft>
                <a:spcPts val="0"/>
              </a:spcAft>
              <a:buSzPts val="2400"/>
              <a:buChar char="•"/>
            </a:pPr>
            <a:r>
              <a:rPr lang="en-US" sz="2400"/>
              <a:t>Solution</a:t>
            </a:r>
            <a:endParaRPr sz="2400"/>
          </a:p>
          <a:p>
            <a:pPr indent="-381000" lvl="1" marL="914400" marR="0" rtl="0" algn="l">
              <a:lnSpc>
                <a:spcPct val="100000"/>
              </a:lnSpc>
              <a:spcBef>
                <a:spcPts val="0"/>
              </a:spcBef>
              <a:spcAft>
                <a:spcPts val="0"/>
              </a:spcAft>
              <a:buSzPts val="2400"/>
              <a:buChar char="•"/>
            </a:pPr>
            <a:r>
              <a:rPr lang="en-US"/>
              <a:t>Create a hardware and software solution to provide consistent, high quality images of a product rotating on an electric turntable.</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3" name="Shape 153"/>
        <p:cNvGrpSpPr/>
        <p:nvPr/>
      </p:nvGrpSpPr>
      <p:grpSpPr>
        <a:xfrm>
          <a:off x="0" y="0"/>
          <a:ext cx="0" cy="0"/>
          <a:chOff x="0" y="0"/>
          <a:chExt cx="0" cy="0"/>
        </a:xfrm>
      </p:grpSpPr>
      <p:sp>
        <p:nvSpPr>
          <p:cNvPr id="154" name="Google Shape;154;p19"/>
          <p:cNvSpPr txBox="1"/>
          <p:nvPr/>
        </p:nvSpPr>
        <p:spPr>
          <a:xfrm>
            <a:off x="0" y="0"/>
            <a:ext cx="12192000" cy="1690800"/>
          </a:xfrm>
          <a:prstGeom prst="rect">
            <a:avLst/>
          </a:prstGeom>
          <a:solidFill>
            <a:srgbClr val="02593E"/>
          </a:solid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4400"/>
              <a:buFont typeface="Calibri"/>
              <a:buNone/>
            </a:pPr>
            <a:r>
              <a:t/>
            </a:r>
            <a:endParaRPr b="1" i="0" sz="4400" u="none" cap="none" strike="noStrike">
              <a:solidFill>
                <a:schemeClr val="lt1"/>
              </a:solidFill>
              <a:latin typeface="Arial"/>
              <a:ea typeface="Arial"/>
              <a:cs typeface="Arial"/>
              <a:sym typeface="Arial"/>
            </a:endParaRPr>
          </a:p>
        </p:txBody>
      </p:sp>
      <p:sp>
        <p:nvSpPr>
          <p:cNvPr id="155" name="Google Shape;155;p19"/>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lt1"/>
              </a:buClr>
              <a:buSzPts val="4400"/>
              <a:buFont typeface="Arial"/>
              <a:buNone/>
            </a:pPr>
            <a:r>
              <a:rPr b="1" lang="en-US">
                <a:solidFill>
                  <a:schemeClr val="lt1"/>
                </a:solidFill>
                <a:latin typeface="Arial"/>
                <a:ea typeface="Arial"/>
                <a:cs typeface="Arial"/>
                <a:sym typeface="Arial"/>
              </a:rPr>
              <a:t>Solution</a:t>
            </a:r>
            <a:endParaRPr/>
          </a:p>
        </p:txBody>
      </p:sp>
      <p:sp>
        <p:nvSpPr>
          <p:cNvPr id="156" name="Google Shape;156;p19"/>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Autofit/>
          </a:bodyPr>
          <a:lstStyle/>
          <a:p>
            <a:pPr indent="-419100" lvl="0" marL="457200" marR="0" rtl="0" algn="l">
              <a:lnSpc>
                <a:spcPct val="115000"/>
              </a:lnSpc>
              <a:spcBef>
                <a:spcPts val="0"/>
              </a:spcBef>
              <a:spcAft>
                <a:spcPts val="0"/>
              </a:spcAft>
              <a:buSzPts val="3000"/>
              <a:buChar char="•"/>
            </a:pPr>
            <a:r>
              <a:rPr lang="en-US" sz="3000"/>
              <a:t>Hardware &amp; software solution</a:t>
            </a:r>
            <a:endParaRPr sz="3000"/>
          </a:p>
          <a:p>
            <a:pPr indent="-419100" lvl="0" marL="457200" marR="0" rtl="0" algn="l">
              <a:lnSpc>
                <a:spcPct val="100000"/>
              </a:lnSpc>
              <a:spcBef>
                <a:spcPts val="0"/>
              </a:spcBef>
              <a:spcAft>
                <a:spcPts val="0"/>
              </a:spcAft>
              <a:buSzPts val="3000"/>
              <a:buChar char="•"/>
            </a:pPr>
            <a:r>
              <a:rPr lang="en-US" sz="3000"/>
              <a:t>User friendly front-end</a:t>
            </a:r>
            <a:endParaRPr sz="3000"/>
          </a:p>
          <a:p>
            <a:pPr indent="-419100" lvl="1" marL="914400" marR="0" rtl="0" algn="l">
              <a:lnSpc>
                <a:spcPct val="115000"/>
              </a:lnSpc>
              <a:spcBef>
                <a:spcPts val="0"/>
              </a:spcBef>
              <a:spcAft>
                <a:spcPts val="0"/>
              </a:spcAft>
              <a:buSzPts val="3000"/>
              <a:buChar char="•"/>
            </a:pPr>
            <a:r>
              <a:rPr lang="en-US" sz="3000"/>
              <a:t>View and select images to save</a:t>
            </a:r>
            <a:endParaRPr sz="3000"/>
          </a:p>
          <a:p>
            <a:pPr indent="-419100" lvl="0" marL="457200" rtl="0" algn="l">
              <a:lnSpc>
                <a:spcPct val="115000"/>
              </a:lnSpc>
              <a:spcBef>
                <a:spcPts val="0"/>
              </a:spcBef>
              <a:spcAft>
                <a:spcPts val="0"/>
              </a:spcAft>
              <a:buSzPts val="3000"/>
              <a:buChar char="•"/>
            </a:pPr>
            <a:r>
              <a:rPr lang="en-US" sz="3000"/>
              <a:t>2 DSLR cameras</a:t>
            </a:r>
            <a:endParaRPr sz="3000"/>
          </a:p>
          <a:p>
            <a:pPr indent="-419100" lvl="0" marL="457200" rtl="0" algn="l">
              <a:lnSpc>
                <a:spcPct val="115000"/>
              </a:lnSpc>
              <a:spcBef>
                <a:spcPts val="0"/>
              </a:spcBef>
              <a:spcAft>
                <a:spcPts val="0"/>
              </a:spcAft>
              <a:buSzPts val="3000"/>
              <a:buChar char="•"/>
            </a:pPr>
            <a:r>
              <a:rPr lang="en-US" sz="3000"/>
              <a:t>Electric Turntable</a:t>
            </a:r>
            <a:endParaRPr sz="3000"/>
          </a:p>
          <a:p>
            <a:pPr indent="-419100" lvl="0" marL="457200" marR="0" rtl="0" algn="l">
              <a:lnSpc>
                <a:spcPct val="100000"/>
              </a:lnSpc>
              <a:spcBef>
                <a:spcPts val="0"/>
              </a:spcBef>
              <a:spcAft>
                <a:spcPts val="0"/>
              </a:spcAft>
              <a:buSzPts val="3000"/>
              <a:buChar char="•"/>
            </a:pPr>
            <a:r>
              <a:rPr lang="en-US" sz="3000"/>
              <a:t>Computer tower</a:t>
            </a:r>
            <a:endParaRPr sz="3000"/>
          </a:p>
          <a:p>
            <a:pPr indent="-419100" lvl="1" marL="914400" marR="0" rtl="0" algn="l">
              <a:lnSpc>
                <a:spcPct val="100000"/>
              </a:lnSpc>
              <a:spcBef>
                <a:spcPts val="0"/>
              </a:spcBef>
              <a:spcAft>
                <a:spcPts val="0"/>
              </a:spcAft>
              <a:buSzPts val="3000"/>
              <a:buChar char="•"/>
            </a:pPr>
            <a:r>
              <a:rPr lang="en-US" sz="3000"/>
              <a:t>Software to control cameras</a:t>
            </a:r>
            <a:endParaRPr sz="3000"/>
          </a:p>
          <a:p>
            <a:pPr indent="-419100" lvl="1" marL="914400" marR="0" rtl="0" algn="l">
              <a:lnSpc>
                <a:spcPct val="100000"/>
              </a:lnSpc>
              <a:spcBef>
                <a:spcPts val="0"/>
              </a:spcBef>
              <a:spcAft>
                <a:spcPts val="0"/>
              </a:spcAft>
              <a:buSzPts val="3000"/>
              <a:buChar char="•"/>
            </a:pPr>
            <a:r>
              <a:rPr lang="en-US" sz="3000"/>
              <a:t>Communicates with front end</a:t>
            </a:r>
            <a:endParaRPr sz="3000"/>
          </a:p>
        </p:txBody>
      </p:sp>
      <p:pic>
        <p:nvPicPr>
          <p:cNvPr id="157" name="Google Shape;157;p19"/>
          <p:cNvPicPr preferRelativeResize="0"/>
          <p:nvPr/>
        </p:nvPicPr>
        <p:blipFill rotWithShape="1">
          <a:blip r:embed="rId3">
            <a:alphaModFix/>
          </a:blip>
          <a:srcRect b="0" l="18608" r="16733" t="0"/>
          <a:stretch/>
        </p:blipFill>
        <p:spPr>
          <a:xfrm>
            <a:off x="8333150" y="2593737"/>
            <a:ext cx="2730225" cy="28149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2" name="Shape 162"/>
        <p:cNvGrpSpPr/>
        <p:nvPr/>
      </p:nvGrpSpPr>
      <p:grpSpPr>
        <a:xfrm>
          <a:off x="0" y="0"/>
          <a:ext cx="0" cy="0"/>
          <a:chOff x="0" y="0"/>
          <a:chExt cx="0" cy="0"/>
        </a:xfrm>
      </p:grpSpPr>
      <p:pic>
        <p:nvPicPr>
          <p:cNvPr id="163" name="Google Shape;163;p20" title="Spreetail Senior Design Project">
            <a:hlinkClick r:id="rId3"/>
          </p:cNvPr>
          <p:cNvPicPr preferRelativeResize="0"/>
          <p:nvPr/>
        </p:nvPicPr>
        <p:blipFill>
          <a:blip r:embed="rId4">
            <a:alphaModFix/>
          </a:blip>
          <a:stretch>
            <a:fillRect/>
          </a:stretch>
        </p:blipFill>
        <p:spPr>
          <a:xfrm>
            <a:off x="1524000" y="0"/>
            <a:ext cx="9144008" cy="68580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8" name="Shape 168"/>
        <p:cNvGrpSpPr/>
        <p:nvPr/>
      </p:nvGrpSpPr>
      <p:grpSpPr>
        <a:xfrm>
          <a:off x="0" y="0"/>
          <a:ext cx="0" cy="0"/>
          <a:chOff x="0" y="0"/>
          <a:chExt cx="0" cy="0"/>
        </a:xfrm>
      </p:grpSpPr>
      <p:sp>
        <p:nvSpPr>
          <p:cNvPr id="169" name="Google Shape;169;p21"/>
          <p:cNvSpPr txBox="1"/>
          <p:nvPr/>
        </p:nvSpPr>
        <p:spPr>
          <a:xfrm>
            <a:off x="0" y="0"/>
            <a:ext cx="12192000" cy="1690688"/>
          </a:xfrm>
          <a:prstGeom prst="rect">
            <a:avLst/>
          </a:prstGeom>
          <a:solidFill>
            <a:srgbClr val="02593E"/>
          </a:solid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4400"/>
              <a:buFont typeface="Calibri"/>
              <a:buNone/>
            </a:pPr>
            <a:r>
              <a:t/>
            </a:r>
            <a:endParaRPr b="1" i="0" sz="4400" u="none" cap="none" strike="noStrike">
              <a:solidFill>
                <a:schemeClr val="lt1"/>
              </a:solidFill>
              <a:latin typeface="Arial"/>
              <a:ea typeface="Arial"/>
              <a:cs typeface="Arial"/>
              <a:sym typeface="Arial"/>
            </a:endParaRPr>
          </a:p>
        </p:txBody>
      </p:sp>
      <p:sp>
        <p:nvSpPr>
          <p:cNvPr id="170" name="Google Shape;170;p2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400"/>
              <a:buFont typeface="Arial"/>
              <a:buNone/>
            </a:pPr>
            <a:r>
              <a:rPr b="1" lang="en-US">
                <a:solidFill>
                  <a:schemeClr val="lt1"/>
                </a:solidFill>
                <a:latin typeface="Arial"/>
                <a:ea typeface="Arial"/>
                <a:cs typeface="Arial"/>
                <a:sym typeface="Arial"/>
              </a:rPr>
              <a:t>Value and Highlights</a:t>
            </a:r>
            <a:endParaRPr/>
          </a:p>
        </p:txBody>
      </p:sp>
      <p:sp>
        <p:nvSpPr>
          <p:cNvPr id="171" name="Google Shape;171;p21"/>
          <p:cNvSpPr txBox="1"/>
          <p:nvPr>
            <p:ph idx="1" type="body"/>
          </p:nvPr>
        </p:nvSpPr>
        <p:spPr>
          <a:xfrm>
            <a:off x="838200" y="2290325"/>
            <a:ext cx="10515600" cy="3886800"/>
          </a:xfrm>
          <a:prstGeom prst="rect">
            <a:avLst/>
          </a:prstGeom>
          <a:noFill/>
          <a:ln>
            <a:noFill/>
          </a:ln>
        </p:spPr>
        <p:txBody>
          <a:bodyPr anchorCtr="0" anchor="t" bIns="45700" lIns="91425" spcFirstLastPara="1" rIns="91425" wrap="square" tIns="45700">
            <a:noAutofit/>
          </a:bodyPr>
          <a:lstStyle/>
          <a:p>
            <a:pPr indent="-342900" lvl="0" marL="457200" marR="0" rtl="0" algn="l">
              <a:lnSpc>
                <a:spcPct val="100000"/>
              </a:lnSpc>
              <a:spcBef>
                <a:spcPts val="0"/>
              </a:spcBef>
              <a:spcAft>
                <a:spcPts val="0"/>
              </a:spcAft>
              <a:buSzPts val="1800"/>
              <a:buChar char="•"/>
            </a:pPr>
            <a:r>
              <a:rPr lang="en-US" sz="2400"/>
              <a:t>Photography process mostly automated</a:t>
            </a:r>
            <a:endParaRPr sz="2400"/>
          </a:p>
          <a:p>
            <a:pPr indent="-342900" lvl="1" marL="914400" marR="0" rtl="0" algn="l">
              <a:lnSpc>
                <a:spcPct val="100000"/>
              </a:lnSpc>
              <a:spcBef>
                <a:spcPts val="0"/>
              </a:spcBef>
              <a:spcAft>
                <a:spcPts val="0"/>
              </a:spcAft>
              <a:buSzPts val="1800"/>
              <a:buChar char="•"/>
            </a:pPr>
            <a:r>
              <a:rPr lang="en-US" sz="2400"/>
              <a:t>User required to change camera angles</a:t>
            </a:r>
            <a:endParaRPr sz="2400"/>
          </a:p>
          <a:p>
            <a:pPr indent="-342900" lvl="1" marL="914400" marR="0" rtl="0" algn="l">
              <a:lnSpc>
                <a:spcPct val="115000"/>
              </a:lnSpc>
              <a:spcBef>
                <a:spcPts val="0"/>
              </a:spcBef>
              <a:spcAft>
                <a:spcPts val="0"/>
              </a:spcAft>
              <a:buSzPts val="1800"/>
              <a:buChar char="•"/>
            </a:pPr>
            <a:r>
              <a:rPr lang="en-US"/>
              <a:t>Review photo quality</a:t>
            </a:r>
            <a:endParaRPr sz="2400"/>
          </a:p>
          <a:p>
            <a:pPr indent="-342900" lvl="0" marL="457200" marR="0" rtl="0" algn="l">
              <a:lnSpc>
                <a:spcPct val="100000"/>
              </a:lnSpc>
              <a:spcBef>
                <a:spcPts val="0"/>
              </a:spcBef>
              <a:spcAft>
                <a:spcPts val="0"/>
              </a:spcAft>
              <a:buSzPts val="1800"/>
              <a:buChar char="•"/>
            </a:pPr>
            <a:r>
              <a:rPr lang="en-US" sz="2400"/>
              <a:t>Lasts approximately 107 seconds</a:t>
            </a:r>
            <a:endParaRPr sz="2400"/>
          </a:p>
          <a:p>
            <a:pPr indent="-342900" lvl="1" marL="914400" marR="0" rtl="0" algn="l">
              <a:lnSpc>
                <a:spcPct val="100000"/>
              </a:lnSpc>
              <a:spcBef>
                <a:spcPts val="0"/>
              </a:spcBef>
              <a:spcAft>
                <a:spcPts val="0"/>
              </a:spcAft>
              <a:buSzPts val="1800"/>
              <a:buChar char="•"/>
            </a:pPr>
            <a:r>
              <a:rPr lang="en-US"/>
              <a:t>User can grab another product as the process runs</a:t>
            </a:r>
            <a:endParaRPr/>
          </a:p>
          <a:p>
            <a:pPr indent="-342900" lvl="1" marL="914400" marR="0" rtl="0" algn="l">
              <a:lnSpc>
                <a:spcPct val="115000"/>
              </a:lnSpc>
              <a:spcBef>
                <a:spcPts val="0"/>
              </a:spcBef>
              <a:spcAft>
                <a:spcPts val="0"/>
              </a:spcAft>
              <a:buSzPts val="1800"/>
              <a:buChar char="•"/>
            </a:pPr>
            <a:r>
              <a:rPr lang="en-US"/>
              <a:t>Capture around 70 photos (per camera) in 1 rotation</a:t>
            </a:r>
            <a:endParaRPr/>
          </a:p>
          <a:p>
            <a:pPr indent="-342900" lvl="0" marL="457200" marR="0" rtl="0" algn="l">
              <a:lnSpc>
                <a:spcPct val="100000"/>
              </a:lnSpc>
              <a:spcBef>
                <a:spcPts val="0"/>
              </a:spcBef>
              <a:spcAft>
                <a:spcPts val="0"/>
              </a:spcAft>
              <a:buSzPts val="1800"/>
              <a:buChar char="•"/>
            </a:pPr>
            <a:r>
              <a:rPr lang="en-US" sz="2400"/>
              <a:t>Two-click upload to </a:t>
            </a:r>
            <a:r>
              <a:rPr lang="en-US" sz="2400"/>
              <a:t>Spreetail’s</a:t>
            </a:r>
            <a:r>
              <a:rPr lang="en-US" sz="2400"/>
              <a:t> Microsoft Azure Storage</a:t>
            </a:r>
            <a:endParaRPr sz="2400"/>
          </a:p>
          <a:p>
            <a:pPr indent="-342900" lvl="1" marL="914400" marR="0" rtl="0" algn="l">
              <a:lnSpc>
                <a:spcPct val="100000"/>
              </a:lnSpc>
              <a:spcBef>
                <a:spcPts val="0"/>
              </a:spcBef>
              <a:spcAft>
                <a:spcPts val="0"/>
              </a:spcAft>
              <a:buSzPts val="1800"/>
              <a:buChar char="•"/>
            </a:pPr>
            <a:r>
              <a:rPr lang="en-US"/>
              <a:t>Upload in the background</a:t>
            </a:r>
            <a:endParaRPr/>
          </a:p>
          <a:p>
            <a:pPr indent="-342900" lvl="1" marL="914400" marR="0" rtl="0" algn="l">
              <a:lnSpc>
                <a:spcPct val="115000"/>
              </a:lnSpc>
              <a:spcBef>
                <a:spcPts val="0"/>
              </a:spcBef>
              <a:spcAft>
                <a:spcPts val="0"/>
              </a:spcAft>
              <a:buSzPts val="1800"/>
              <a:buChar char="•"/>
            </a:pPr>
            <a:r>
              <a:rPr lang="en-US"/>
              <a:t>User can start taking images </a:t>
            </a:r>
            <a:r>
              <a:rPr lang="en-US"/>
              <a:t>of</a:t>
            </a:r>
            <a:r>
              <a:rPr lang="en-US"/>
              <a:t> a new product during upload</a:t>
            </a:r>
            <a:endParaRPr/>
          </a:p>
          <a:p>
            <a:pPr indent="-342900" lvl="0" marL="457200" marR="0" rtl="0" algn="l">
              <a:lnSpc>
                <a:spcPct val="100000"/>
              </a:lnSpc>
              <a:spcBef>
                <a:spcPts val="0"/>
              </a:spcBef>
              <a:spcAft>
                <a:spcPts val="0"/>
              </a:spcAft>
              <a:buSzPts val="1800"/>
              <a:buChar char="•"/>
            </a:pPr>
            <a:r>
              <a:rPr lang="en-US" sz="2400"/>
              <a:t>Fast, </a:t>
            </a:r>
            <a:r>
              <a:rPr lang="en-US" sz="2400"/>
              <a:t>simple, and efficient photography process</a:t>
            </a:r>
            <a:endParaRPr/>
          </a:p>
        </p:txBody>
      </p:sp>
      <p:sp>
        <p:nvSpPr>
          <p:cNvPr id="172" name="Google Shape;172;p21"/>
          <p:cNvSpPr txBox="1"/>
          <p:nvPr/>
        </p:nvSpPr>
        <p:spPr>
          <a:xfrm>
            <a:off x="838200" y="1720925"/>
            <a:ext cx="10515600" cy="56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400">
                <a:latin typeface="Calibri"/>
                <a:ea typeface="Calibri"/>
                <a:cs typeface="Calibri"/>
                <a:sym typeface="Calibri"/>
              </a:rPr>
              <a:t>Spreetail</a:t>
            </a:r>
            <a:endParaRPr sz="2400">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